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0" r:id="rId35"/>
    <p:sldId id="291" r:id="rId36"/>
    <p:sldId id="293" r:id="rId37"/>
    <p:sldId id="294" r:id="rId38"/>
    <p:sldId id="297" r:id="rId39"/>
    <p:sldId id="298" r:id="rId40"/>
    <p:sldId id="299" r:id="rId41"/>
    <p:sldId id="300" r:id="rId42"/>
    <p:sldId id="301" r:id="rId43"/>
    <p:sldId id="302" r:id="rId44"/>
    <p:sldId id="303" r:id="rId45"/>
    <p:sldId id="304" r:id="rId46"/>
  </p:sldIdLst>
  <p:sldSz cx="24384000" cy="13716000"/>
  <p:notesSz cx="6858000" cy="9144000"/>
  <p:embeddedFontLst>
    <p:embeddedFont>
      <p:font typeface="Arial Black" panose="020B0A04020102020204" pitchFamily="34" charset="0"/>
      <p:regular r:id="rId48"/>
      <p:bold r:id="rId49"/>
    </p:embeddedFont>
    <p:embeddedFont>
      <p:font typeface="Helvetica Neue" panose="020B0604020202020204" charset="0"/>
      <p:regular r:id="rId50"/>
      <p:bold r:id="rId51"/>
      <p:italic r:id="rId52"/>
      <p:boldItalic r:id="rId53"/>
    </p:embeddedFont>
    <p:embeddedFont>
      <p:font typeface="Helvetica Neue Light" panose="020B0604020202020204" charset="0"/>
      <p:regular r:id="rId54"/>
      <p:bold r:id="rId55"/>
      <p:italic r:id="rId56"/>
      <p:boldItalic r:id="rId57"/>
    </p:embeddedFont>
    <p:embeddedFont>
      <p:font typeface="Open Sans" panose="020B0604020202020204" charset="0"/>
      <p:regular r:id="rId58"/>
      <p:bold r:id="rId59"/>
      <p:italic r:id="rId60"/>
      <p:boldItalic r:id="rId61"/>
    </p:embeddedFont>
    <p:embeddedFont>
      <p:font typeface="Open Sans SemiBold" panose="020B0604020202020204" charset="0"/>
      <p:regular r:id="rId62"/>
      <p:bold r:id="rId63"/>
      <p:italic r:id="rId64"/>
      <p:boldItalic r:id="rId65"/>
    </p:embeddedFont>
    <p:embeddedFont>
      <p:font typeface="Proxima Nova" panose="020B0604020202020204" charset="0"/>
      <p:regular r:id="rId66"/>
      <p:bold r:id="rId67"/>
      <p:italic r:id="rId68"/>
      <p:boldItalic r:id="rId69"/>
    </p:embeddedFont>
    <p:embeddedFont>
      <p:font typeface="Roboto"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6" d="100"/>
          <a:sy n="36" d="100"/>
        </p:scale>
        <p:origin x="8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3" name="Google Shape;7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8" name="Google Shape;15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4" name="Google Shape;16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 name="Google Shape;16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5" name="Google Shape;17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3" name="Google Shape;18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92" name="Google Shape;19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1" name="Google Shape;20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7" name="Google Shape;20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1" name="Google Shape;22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8" name="Google Shape;22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8" name="Google Shape;7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3" name="Google Shape;23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0" name="Google Shape;24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6" name="Google Shape;24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3" name="Google Shape;25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61" name="Google Shape;26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68" name="Google Shape;26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6" name="Google Shape;27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83" name="Google Shape;28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88" name="Google Shape;28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93" name="Google Shape;29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6" name="Google Shape;8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00" name="Google Shape;30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22" name="Google Shape;32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27" name="Google Shape;32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33" name="Google Shape;333;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38" name="Google Shape;33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43" name="Google Shape;343;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53" name="Google Shape;35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60" name="Google Shape;36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85" name="Google Shape;38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2" name="Google Shape;39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4" name="Google Shape;9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c51a6e34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g6c51a6e344_0_1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c51a6e344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 name="Google Shape;406;g6c51a6e344_0_1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a:t>Describe graph</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6c51a6e344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 name="Google Shape;450;g6c51a6e344_0_2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a:t>start at box, give an example or two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c51a6e344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1" name="Google Shape;461;g6c51a6e344_0_2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a:t>start at box, give an example or two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6c51a6e344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1" name="Google Shape;471;g6c51a6e344_0_2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a:t>First Line of defense doesn’t really help maintain system solvency, since the system collateralization is not a function of dai demand</a:t>
            </a: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r>
              <a:rPr lang="en-US"/>
              <a:t>Liquidation -&gt; collateral auction</a:t>
            </a: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r>
              <a:rPr lang="en-US"/>
              <a:t>If collateral auctions don’t cover enough debt within the auction lifetime, then the system takes responsibility of this deficit in the form of bad debt. If bad debt accrues too fast, then MKR burning begins</a:t>
            </a: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c51a6e344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g6c51a6e344_0_2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a:t>First Line of defense doesn’t really help maintain system solvency, since the system collateralization is not a function of dai demand</a:t>
            </a: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r>
              <a:rPr lang="en-US"/>
              <a:t>Liquidation -&gt; collateral auction</a:t>
            </a: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r>
              <a:rPr lang="en-US"/>
              <a:t>If collateral auctions don’t cover enough debt within the auction lifetime, then the system takes responsibility of this deficit in the form of bad debt. If bad debt accrues too fast, then MKR burning begins</a:t>
            </a: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0" name="Google Shape;10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c51a6e344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 name="Google Shape;105;g6c51a6e344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a:t>Describe graph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c51a6e344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 name="Google Shape;115;g6c51a6e344_0_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c51a6e344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 name="Google Shape;129;g6c51a6e344_0_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9" name="Google Shape;14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44"/>
        <p:cNvGrpSpPr/>
        <p:nvPr/>
      </p:nvGrpSpPr>
      <p:grpSpPr>
        <a:xfrm>
          <a:off x="0" y="0"/>
          <a:ext cx="0" cy="0"/>
          <a:chOff x="0" y="0"/>
          <a:chExt cx="0" cy="0"/>
        </a:xfrm>
      </p:grpSpPr>
      <p:sp>
        <p:nvSpPr>
          <p:cNvPr id="45" name="Google Shape;45;p11"/>
          <p:cNvSpPr txBox="1">
            <a:spLocks noGrp="1"/>
          </p:cNvSpPr>
          <p:nvPr>
            <p:ph type="body" idx="1"/>
          </p:nvPr>
        </p:nvSpPr>
        <p:spPr>
          <a:xfrm>
            <a:off x="4387453" y="1785937"/>
            <a:ext cx="15609000" cy="10144200"/>
          </a:xfrm>
          <a:prstGeom prst="rect">
            <a:avLst/>
          </a:prstGeom>
          <a:noFill/>
          <a:ln>
            <a:noFill/>
          </a:ln>
        </p:spPr>
        <p:txBody>
          <a:bodyPr spcFirstLastPara="1" wrap="square" lIns="71425" tIns="71425" rIns="71425" bIns="71425" anchor="ctr" anchorCtr="0">
            <a:noAutofit/>
          </a:bodyPr>
          <a:lstStyle>
            <a:lvl1pPr marL="457200" lvl="0" indent="-394335" algn="l" rtl="0">
              <a:lnSpc>
                <a:spcPct val="100000"/>
              </a:lnSpc>
              <a:spcBef>
                <a:spcPts val="5900"/>
              </a:spcBef>
              <a:spcAft>
                <a:spcPts val="0"/>
              </a:spcAft>
              <a:buClr>
                <a:srgbClr val="FFFFFF"/>
              </a:buClr>
              <a:buSzPts val="2610"/>
              <a:buChar char="•"/>
              <a:defRPr/>
            </a:lvl1pPr>
            <a:lvl2pPr marL="914400" lvl="1" indent="-394335" algn="l" rtl="0">
              <a:lnSpc>
                <a:spcPct val="100000"/>
              </a:lnSpc>
              <a:spcBef>
                <a:spcPts val="5900"/>
              </a:spcBef>
              <a:spcAft>
                <a:spcPts val="0"/>
              </a:spcAft>
              <a:buClr>
                <a:srgbClr val="FFFFFF"/>
              </a:buClr>
              <a:buSzPts val="2610"/>
              <a:buChar char="•"/>
              <a:defRPr/>
            </a:lvl2pPr>
            <a:lvl3pPr marL="1371600" lvl="2" indent="-394335" algn="l" rtl="0">
              <a:lnSpc>
                <a:spcPct val="100000"/>
              </a:lnSpc>
              <a:spcBef>
                <a:spcPts val="5900"/>
              </a:spcBef>
              <a:spcAft>
                <a:spcPts val="0"/>
              </a:spcAft>
              <a:buClr>
                <a:srgbClr val="FFFFFF"/>
              </a:buClr>
              <a:buSzPts val="2610"/>
              <a:buChar char="•"/>
              <a:defRPr/>
            </a:lvl3pPr>
            <a:lvl4pPr marL="1828800" lvl="3" indent="-394335" algn="l" rtl="0">
              <a:lnSpc>
                <a:spcPct val="100000"/>
              </a:lnSpc>
              <a:spcBef>
                <a:spcPts val="5900"/>
              </a:spcBef>
              <a:spcAft>
                <a:spcPts val="0"/>
              </a:spcAft>
              <a:buClr>
                <a:srgbClr val="FFFFFF"/>
              </a:buClr>
              <a:buSzPts val="2610"/>
              <a:buChar char="•"/>
              <a:defRPr/>
            </a:lvl4pPr>
            <a:lvl5pPr marL="2286000" lvl="4" indent="-394335" algn="l" rtl="0">
              <a:lnSpc>
                <a:spcPct val="100000"/>
              </a:lnSpc>
              <a:spcBef>
                <a:spcPts val="5900"/>
              </a:spcBef>
              <a:spcAft>
                <a:spcPts val="0"/>
              </a:spcAft>
              <a:buClr>
                <a:srgbClr val="FFFFFF"/>
              </a:buClr>
              <a:buSzPts val="2610"/>
              <a:buChar char="•"/>
              <a:defRPr/>
            </a:lvl5pPr>
            <a:lvl6pPr marL="2743200" lvl="5" indent="-394335" algn="l" rtl="0">
              <a:lnSpc>
                <a:spcPct val="100000"/>
              </a:lnSpc>
              <a:spcBef>
                <a:spcPts val="5900"/>
              </a:spcBef>
              <a:spcAft>
                <a:spcPts val="0"/>
              </a:spcAft>
              <a:buSzPts val="2610"/>
              <a:buChar char="•"/>
              <a:defRPr/>
            </a:lvl6pPr>
            <a:lvl7pPr marL="3200400" lvl="6" indent="-394335" algn="l" rtl="0">
              <a:lnSpc>
                <a:spcPct val="100000"/>
              </a:lnSpc>
              <a:spcBef>
                <a:spcPts val="5900"/>
              </a:spcBef>
              <a:spcAft>
                <a:spcPts val="0"/>
              </a:spcAft>
              <a:buSzPts val="2610"/>
              <a:buChar char="•"/>
              <a:defRPr/>
            </a:lvl7pPr>
            <a:lvl8pPr marL="3657600" lvl="7" indent="-394334" algn="l" rtl="0">
              <a:lnSpc>
                <a:spcPct val="100000"/>
              </a:lnSpc>
              <a:spcBef>
                <a:spcPts val="5900"/>
              </a:spcBef>
              <a:spcAft>
                <a:spcPts val="0"/>
              </a:spcAft>
              <a:buSzPts val="2610"/>
              <a:buChar char="•"/>
              <a:defRPr/>
            </a:lvl8pPr>
            <a:lvl9pPr marL="4114800" lvl="8" indent="-394334" algn="l" rtl="0">
              <a:lnSpc>
                <a:spcPct val="100000"/>
              </a:lnSpc>
              <a:spcBef>
                <a:spcPts val="5900"/>
              </a:spcBef>
              <a:spcAft>
                <a:spcPts val="0"/>
              </a:spcAft>
              <a:buSzPts val="2610"/>
              <a:buChar char="•"/>
              <a:defRPr/>
            </a:lvl9pPr>
          </a:lstStyle>
          <a:p>
            <a:endParaRPr/>
          </a:p>
        </p:txBody>
      </p:sp>
      <p:sp>
        <p:nvSpPr>
          <p:cNvPr id="46" name="Google Shape;46;p11"/>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47"/>
        <p:cNvGrpSpPr/>
        <p:nvPr/>
      </p:nvGrpSpPr>
      <p:grpSpPr>
        <a:xfrm>
          <a:off x="0" y="0"/>
          <a:ext cx="0" cy="0"/>
          <a:chOff x="0" y="0"/>
          <a:chExt cx="0" cy="0"/>
        </a:xfrm>
      </p:grpSpPr>
      <p:sp>
        <p:nvSpPr>
          <p:cNvPr id="48" name="Google Shape;48;p12"/>
          <p:cNvSpPr>
            <a:spLocks noGrp="1"/>
          </p:cNvSpPr>
          <p:nvPr>
            <p:ph type="pic" idx="2"/>
          </p:nvPr>
        </p:nvSpPr>
        <p:spPr>
          <a:xfrm>
            <a:off x="12513468" y="6983015"/>
            <a:ext cx="7500900" cy="5482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9pPr>
          </a:lstStyle>
          <a:p>
            <a:endParaRPr/>
          </a:p>
        </p:txBody>
      </p:sp>
      <p:sp>
        <p:nvSpPr>
          <p:cNvPr id="49" name="Google Shape;49;p12"/>
          <p:cNvSpPr>
            <a:spLocks noGrp="1"/>
          </p:cNvSpPr>
          <p:nvPr>
            <p:ph type="pic" idx="3"/>
          </p:nvPr>
        </p:nvSpPr>
        <p:spPr>
          <a:xfrm>
            <a:off x="12513468" y="892968"/>
            <a:ext cx="7500900" cy="5482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9pPr>
          </a:lstStyle>
          <a:p>
            <a:endParaRPr/>
          </a:p>
        </p:txBody>
      </p:sp>
      <p:sp>
        <p:nvSpPr>
          <p:cNvPr id="50" name="Google Shape;50;p12"/>
          <p:cNvSpPr>
            <a:spLocks noGrp="1"/>
          </p:cNvSpPr>
          <p:nvPr>
            <p:ph type="pic" idx="4"/>
          </p:nvPr>
        </p:nvSpPr>
        <p:spPr>
          <a:xfrm>
            <a:off x="4387453" y="892968"/>
            <a:ext cx="7500900" cy="11572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9pPr>
          </a:lstStyle>
          <a:p>
            <a:endParaRPr/>
          </a:p>
        </p:txBody>
      </p:sp>
      <p:sp>
        <p:nvSpPr>
          <p:cNvPr id="51" name="Google Shape;51;p12"/>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p13"/>
          <p:cNvSpPr txBox="1">
            <a:spLocks noGrp="1"/>
          </p:cNvSpPr>
          <p:nvPr>
            <p:ph type="body" idx="1"/>
          </p:nvPr>
        </p:nvSpPr>
        <p:spPr>
          <a:xfrm>
            <a:off x="4833937" y="8947546"/>
            <a:ext cx="14716200" cy="647700"/>
          </a:xfrm>
          <a:prstGeom prst="rect">
            <a:avLst/>
          </a:prstGeom>
          <a:noFill/>
          <a:ln>
            <a:noFill/>
          </a:ln>
        </p:spPr>
        <p:txBody>
          <a:bodyPr spcFirstLastPara="1" wrap="square" lIns="71425" tIns="71425" rIns="71425" bIns="71425" anchor="t" anchorCtr="0">
            <a:noAutofit/>
          </a:bodyPr>
          <a:lstStyle>
            <a:lvl1pPr marL="457200" lvl="0" indent="-228600" algn="ctr" rtl="0">
              <a:lnSpc>
                <a:spcPct val="100000"/>
              </a:lnSpc>
              <a:spcBef>
                <a:spcPts val="0"/>
              </a:spcBef>
              <a:spcAft>
                <a:spcPts val="0"/>
              </a:spcAft>
              <a:buClr>
                <a:srgbClr val="FFFFFF"/>
              </a:buClr>
              <a:buSzPts val="3200"/>
              <a:buFont typeface="Helvetica Neue"/>
              <a:buNone/>
              <a:defRPr sz="3200" i="1"/>
            </a:lvl1pPr>
            <a:lvl2pPr marL="914400" lvl="1" indent="-394335" algn="l" rtl="0">
              <a:lnSpc>
                <a:spcPct val="100000"/>
              </a:lnSpc>
              <a:spcBef>
                <a:spcPts val="5900"/>
              </a:spcBef>
              <a:spcAft>
                <a:spcPts val="0"/>
              </a:spcAft>
              <a:buSzPts val="2610"/>
              <a:buChar char="•"/>
              <a:defRPr/>
            </a:lvl2pPr>
            <a:lvl3pPr marL="1371600" lvl="2" indent="-394335" algn="l" rtl="0">
              <a:lnSpc>
                <a:spcPct val="100000"/>
              </a:lnSpc>
              <a:spcBef>
                <a:spcPts val="5900"/>
              </a:spcBef>
              <a:spcAft>
                <a:spcPts val="0"/>
              </a:spcAft>
              <a:buSzPts val="2610"/>
              <a:buChar char="•"/>
              <a:defRPr/>
            </a:lvl3pPr>
            <a:lvl4pPr marL="1828800" lvl="3" indent="-394335" algn="l" rtl="0">
              <a:lnSpc>
                <a:spcPct val="100000"/>
              </a:lnSpc>
              <a:spcBef>
                <a:spcPts val="5900"/>
              </a:spcBef>
              <a:spcAft>
                <a:spcPts val="0"/>
              </a:spcAft>
              <a:buSzPts val="2610"/>
              <a:buChar char="•"/>
              <a:defRPr/>
            </a:lvl4pPr>
            <a:lvl5pPr marL="2286000" lvl="4" indent="-394335" algn="l" rtl="0">
              <a:lnSpc>
                <a:spcPct val="100000"/>
              </a:lnSpc>
              <a:spcBef>
                <a:spcPts val="5900"/>
              </a:spcBef>
              <a:spcAft>
                <a:spcPts val="0"/>
              </a:spcAft>
              <a:buSzPts val="2610"/>
              <a:buChar char="•"/>
              <a:defRPr/>
            </a:lvl5pPr>
            <a:lvl6pPr marL="2743200" lvl="5" indent="-394335" algn="l" rtl="0">
              <a:lnSpc>
                <a:spcPct val="100000"/>
              </a:lnSpc>
              <a:spcBef>
                <a:spcPts val="5900"/>
              </a:spcBef>
              <a:spcAft>
                <a:spcPts val="0"/>
              </a:spcAft>
              <a:buSzPts val="2610"/>
              <a:buChar char="•"/>
              <a:defRPr/>
            </a:lvl6pPr>
            <a:lvl7pPr marL="3200400" lvl="6" indent="-394335" algn="l" rtl="0">
              <a:lnSpc>
                <a:spcPct val="100000"/>
              </a:lnSpc>
              <a:spcBef>
                <a:spcPts val="5900"/>
              </a:spcBef>
              <a:spcAft>
                <a:spcPts val="0"/>
              </a:spcAft>
              <a:buSzPts val="2610"/>
              <a:buChar char="•"/>
              <a:defRPr/>
            </a:lvl7pPr>
            <a:lvl8pPr marL="3657600" lvl="7" indent="-394334" algn="l" rtl="0">
              <a:lnSpc>
                <a:spcPct val="100000"/>
              </a:lnSpc>
              <a:spcBef>
                <a:spcPts val="5900"/>
              </a:spcBef>
              <a:spcAft>
                <a:spcPts val="0"/>
              </a:spcAft>
              <a:buSzPts val="2610"/>
              <a:buChar char="•"/>
              <a:defRPr/>
            </a:lvl8pPr>
            <a:lvl9pPr marL="4114800" lvl="8" indent="-394334" algn="l" rtl="0">
              <a:lnSpc>
                <a:spcPct val="100000"/>
              </a:lnSpc>
              <a:spcBef>
                <a:spcPts val="5900"/>
              </a:spcBef>
              <a:spcAft>
                <a:spcPts val="0"/>
              </a:spcAft>
              <a:buSzPts val="2610"/>
              <a:buChar char="•"/>
              <a:defRPr/>
            </a:lvl9pPr>
          </a:lstStyle>
          <a:p>
            <a:endParaRPr/>
          </a:p>
        </p:txBody>
      </p:sp>
      <p:sp>
        <p:nvSpPr>
          <p:cNvPr id="54" name="Google Shape;54;p13"/>
          <p:cNvSpPr txBox="1">
            <a:spLocks noGrp="1"/>
          </p:cNvSpPr>
          <p:nvPr>
            <p:ph type="body" idx="2"/>
          </p:nvPr>
        </p:nvSpPr>
        <p:spPr>
          <a:xfrm>
            <a:off x="4833937" y="6055915"/>
            <a:ext cx="14716200" cy="863700"/>
          </a:xfrm>
          <a:prstGeom prst="rect">
            <a:avLst/>
          </a:prstGeom>
          <a:noFill/>
          <a:ln>
            <a:noFill/>
          </a:ln>
        </p:spPr>
        <p:txBody>
          <a:bodyPr spcFirstLastPara="1" wrap="square" lIns="71425" tIns="71425" rIns="71425" bIns="71425" anchor="ctr" anchorCtr="0">
            <a:noAutofit/>
          </a:bodyPr>
          <a:lstStyle>
            <a:lvl1pPr marL="457200" lvl="0" indent="-228600" algn="ctr" rtl="0">
              <a:lnSpc>
                <a:spcPct val="100000"/>
              </a:lnSpc>
              <a:spcBef>
                <a:spcPts val="0"/>
              </a:spcBef>
              <a:spcAft>
                <a:spcPts val="0"/>
              </a:spcAft>
              <a:buClr>
                <a:srgbClr val="FFFFFF"/>
              </a:buClr>
              <a:buSzPts val="4600"/>
              <a:buFont typeface="Helvetica Neue"/>
              <a:buNone/>
              <a:defRPr sz="4600">
                <a:latin typeface="Helvetica Neue"/>
                <a:ea typeface="Helvetica Neue"/>
                <a:cs typeface="Helvetica Neue"/>
                <a:sym typeface="Helvetica Neue"/>
              </a:defRPr>
            </a:lvl1pPr>
            <a:lvl2pPr marL="914400" lvl="1" indent="-394335" algn="l" rtl="0">
              <a:lnSpc>
                <a:spcPct val="100000"/>
              </a:lnSpc>
              <a:spcBef>
                <a:spcPts val="5900"/>
              </a:spcBef>
              <a:spcAft>
                <a:spcPts val="0"/>
              </a:spcAft>
              <a:buSzPts val="2610"/>
              <a:buChar char="•"/>
              <a:defRPr/>
            </a:lvl2pPr>
            <a:lvl3pPr marL="1371600" lvl="2" indent="-394335" algn="l" rtl="0">
              <a:lnSpc>
                <a:spcPct val="100000"/>
              </a:lnSpc>
              <a:spcBef>
                <a:spcPts val="5900"/>
              </a:spcBef>
              <a:spcAft>
                <a:spcPts val="0"/>
              </a:spcAft>
              <a:buSzPts val="2610"/>
              <a:buChar char="•"/>
              <a:defRPr/>
            </a:lvl3pPr>
            <a:lvl4pPr marL="1828800" lvl="3" indent="-394335" algn="l" rtl="0">
              <a:lnSpc>
                <a:spcPct val="100000"/>
              </a:lnSpc>
              <a:spcBef>
                <a:spcPts val="5900"/>
              </a:spcBef>
              <a:spcAft>
                <a:spcPts val="0"/>
              </a:spcAft>
              <a:buSzPts val="2610"/>
              <a:buChar char="•"/>
              <a:defRPr/>
            </a:lvl4pPr>
            <a:lvl5pPr marL="2286000" lvl="4" indent="-394335" algn="l" rtl="0">
              <a:lnSpc>
                <a:spcPct val="100000"/>
              </a:lnSpc>
              <a:spcBef>
                <a:spcPts val="5900"/>
              </a:spcBef>
              <a:spcAft>
                <a:spcPts val="0"/>
              </a:spcAft>
              <a:buSzPts val="2610"/>
              <a:buChar char="•"/>
              <a:defRPr/>
            </a:lvl5pPr>
            <a:lvl6pPr marL="2743200" lvl="5" indent="-394335" algn="l" rtl="0">
              <a:lnSpc>
                <a:spcPct val="100000"/>
              </a:lnSpc>
              <a:spcBef>
                <a:spcPts val="5900"/>
              </a:spcBef>
              <a:spcAft>
                <a:spcPts val="0"/>
              </a:spcAft>
              <a:buSzPts val="2610"/>
              <a:buChar char="•"/>
              <a:defRPr/>
            </a:lvl6pPr>
            <a:lvl7pPr marL="3200400" lvl="6" indent="-394335" algn="l" rtl="0">
              <a:lnSpc>
                <a:spcPct val="100000"/>
              </a:lnSpc>
              <a:spcBef>
                <a:spcPts val="5900"/>
              </a:spcBef>
              <a:spcAft>
                <a:spcPts val="0"/>
              </a:spcAft>
              <a:buSzPts val="2610"/>
              <a:buChar char="•"/>
              <a:defRPr/>
            </a:lvl7pPr>
            <a:lvl8pPr marL="3657600" lvl="7" indent="-394334" algn="l" rtl="0">
              <a:lnSpc>
                <a:spcPct val="100000"/>
              </a:lnSpc>
              <a:spcBef>
                <a:spcPts val="5900"/>
              </a:spcBef>
              <a:spcAft>
                <a:spcPts val="0"/>
              </a:spcAft>
              <a:buSzPts val="2610"/>
              <a:buChar char="•"/>
              <a:defRPr/>
            </a:lvl8pPr>
            <a:lvl9pPr marL="4114800" lvl="8" indent="-394334" algn="l" rtl="0">
              <a:lnSpc>
                <a:spcPct val="100000"/>
              </a:lnSpc>
              <a:spcBef>
                <a:spcPts val="5900"/>
              </a:spcBef>
              <a:spcAft>
                <a:spcPts val="0"/>
              </a:spcAft>
              <a:buSzPts val="2610"/>
              <a:buChar char="•"/>
              <a:defRPr/>
            </a:lvl9pPr>
          </a:lstStyle>
          <a:p>
            <a:endParaRPr/>
          </a:p>
        </p:txBody>
      </p:sp>
      <p:sp>
        <p:nvSpPr>
          <p:cNvPr id="55" name="Google Shape;55;p13"/>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56"/>
        <p:cNvGrpSpPr/>
        <p:nvPr/>
      </p:nvGrpSpPr>
      <p:grpSpPr>
        <a:xfrm>
          <a:off x="0" y="0"/>
          <a:ext cx="0" cy="0"/>
          <a:chOff x="0" y="0"/>
          <a:chExt cx="0" cy="0"/>
        </a:xfrm>
      </p:grpSpPr>
      <p:sp>
        <p:nvSpPr>
          <p:cNvPr id="57" name="Google Shape;57;p14"/>
          <p:cNvSpPr>
            <a:spLocks noGrp="1"/>
          </p:cNvSpPr>
          <p:nvPr>
            <p:ph type="pic" idx="2"/>
          </p:nvPr>
        </p:nvSpPr>
        <p:spPr>
          <a:xfrm>
            <a:off x="3048000" y="0"/>
            <a:ext cx="18288000"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9pPr>
          </a:lstStyle>
          <a:p>
            <a:endParaRPr/>
          </a:p>
        </p:txBody>
      </p:sp>
      <p:sp>
        <p:nvSpPr>
          <p:cNvPr id="58" name="Google Shape;58;p14"/>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AND_BODY">
  <p:cSld name="TITLE_AND_BODY_1">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lvl1pPr marR="0" lvl="0" algn="l" rtl="0">
              <a:lnSpc>
                <a:spcPct val="100000"/>
              </a:lnSpc>
              <a:spcBef>
                <a:spcPts val="0"/>
              </a:spcBef>
              <a:spcAft>
                <a:spcPts val="0"/>
              </a:spcAft>
              <a:buClr>
                <a:srgbClr val="343442"/>
              </a:buClr>
              <a:buSzPts val="11200"/>
              <a:buNone/>
              <a:defRPr i="0" u="none" strike="noStrike" cap="none">
                <a:solidFill>
                  <a:srgbClr val="343442"/>
                </a:solidFill>
              </a:defRPr>
            </a:lvl1pPr>
            <a:lvl2pPr marR="0" lvl="1"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9pPr>
          </a:lstStyle>
          <a:p>
            <a:endParaRPr/>
          </a:p>
        </p:txBody>
      </p:sp>
      <p:sp>
        <p:nvSpPr>
          <p:cNvPr id="61" name="Google Shape;61;p15"/>
          <p:cNvSpPr txBox="1">
            <a:spLocks noGrp="1"/>
          </p:cNvSpPr>
          <p:nvPr>
            <p:ph type="sldNum" idx="12"/>
          </p:nvPr>
        </p:nvSpPr>
        <p:spPr>
          <a:xfrm>
            <a:off x="21771142" y="12197061"/>
            <a:ext cx="898500" cy="894300"/>
          </a:xfrm>
          <a:prstGeom prst="rect">
            <a:avLst/>
          </a:prstGeom>
          <a:noFill/>
          <a:ln>
            <a:noFill/>
          </a:ln>
        </p:spPr>
        <p:txBody>
          <a:bodyPr spcFirstLastPara="1" wrap="square" lIns="243725" tIns="243725" rIns="243725" bIns="243725" anchor="ctr" anchorCtr="0">
            <a:noAutofit/>
          </a:bodyPr>
          <a:lstStyle>
            <a:lvl1pPr marL="0" marR="0" lvl="0"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sz="2200">
              <a:solidFill>
                <a:srgbClr val="FFFFFF"/>
              </a:solidFill>
              <a:latin typeface="Helvetica Neue Light"/>
              <a:ea typeface="Helvetica Neue Light"/>
              <a:cs typeface="Helvetica Neue Light"/>
              <a:sym typeface="Helvetica Neue Light"/>
            </a:endParaRPr>
          </a:p>
        </p:txBody>
      </p:sp>
      <p:sp>
        <p:nvSpPr>
          <p:cNvPr id="62" name="Google Shape;62;p15"/>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lvl1pPr lvl="0" algn="r" rtl="0">
              <a:spcBef>
                <a:spcPts val="5900"/>
              </a:spcBef>
              <a:spcAft>
                <a:spcPts val="0"/>
              </a:spcAft>
              <a:buNone/>
              <a:defRPr sz="4800">
                <a:solidFill>
                  <a:srgbClr val="9E9E9E"/>
                </a:solidFill>
              </a:defRPr>
            </a:lvl1pPr>
            <a:lvl2pPr lvl="1" rtl="0">
              <a:spcBef>
                <a:spcPts val="5900"/>
              </a:spcBef>
              <a:spcAft>
                <a:spcPts val="0"/>
              </a:spcAft>
              <a:buNone/>
              <a:defRPr/>
            </a:lvl2pPr>
            <a:lvl3pPr lvl="2" rtl="0">
              <a:spcBef>
                <a:spcPts val="5900"/>
              </a:spcBef>
              <a:spcAft>
                <a:spcPts val="0"/>
              </a:spcAft>
              <a:buNone/>
              <a:defRPr/>
            </a:lvl3pPr>
            <a:lvl4pPr lvl="3" rtl="0">
              <a:spcBef>
                <a:spcPts val="5900"/>
              </a:spcBef>
              <a:spcAft>
                <a:spcPts val="0"/>
              </a:spcAft>
              <a:buNone/>
              <a:defRPr/>
            </a:lvl4pPr>
            <a:lvl5pPr lvl="4" rtl="0">
              <a:spcBef>
                <a:spcPts val="5900"/>
              </a:spcBef>
              <a:spcAft>
                <a:spcPts val="0"/>
              </a:spcAft>
              <a:buNone/>
              <a:defRPr/>
            </a:lvl5pPr>
            <a:lvl6pPr lvl="5" rtl="0">
              <a:spcBef>
                <a:spcPts val="5900"/>
              </a:spcBef>
              <a:spcAft>
                <a:spcPts val="0"/>
              </a:spcAft>
              <a:buNone/>
              <a:defRPr/>
            </a:lvl6pPr>
            <a:lvl7pPr lvl="6" rtl="0">
              <a:spcBef>
                <a:spcPts val="5900"/>
              </a:spcBef>
              <a:spcAft>
                <a:spcPts val="0"/>
              </a:spcAft>
              <a:buNone/>
              <a:defRPr/>
            </a:lvl7pPr>
            <a:lvl8pPr lvl="7" rtl="0">
              <a:spcBef>
                <a:spcPts val="5900"/>
              </a:spcBef>
              <a:spcAft>
                <a:spcPts val="0"/>
              </a:spcAft>
              <a:buNone/>
              <a:defRPr/>
            </a:lvl8pPr>
            <a:lvl9pPr lvl="8" rtl="0">
              <a:spcBef>
                <a:spcPts val="590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AND_BODY 1">
  <p:cSld name="TITLE_AND_BODY_2">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lvl1pPr marR="0" lvl="0" algn="l" rtl="0">
              <a:lnSpc>
                <a:spcPct val="100000"/>
              </a:lnSpc>
              <a:spcBef>
                <a:spcPts val="0"/>
              </a:spcBef>
              <a:spcAft>
                <a:spcPts val="0"/>
              </a:spcAft>
              <a:buClr>
                <a:srgbClr val="343442"/>
              </a:buClr>
              <a:buSzPts val="11200"/>
              <a:buNone/>
              <a:defRPr i="0" u="none" strike="noStrike" cap="none">
                <a:solidFill>
                  <a:srgbClr val="343442"/>
                </a:solidFill>
              </a:defRPr>
            </a:lvl1pPr>
            <a:lvl2pPr marR="0" lvl="1"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9pPr>
          </a:lstStyle>
          <a:p>
            <a:endParaRPr/>
          </a:p>
        </p:txBody>
      </p:sp>
      <p:sp>
        <p:nvSpPr>
          <p:cNvPr id="65" name="Google Shape;65;p16"/>
          <p:cNvSpPr txBox="1">
            <a:spLocks noGrp="1"/>
          </p:cNvSpPr>
          <p:nvPr>
            <p:ph type="sldNum" idx="12"/>
          </p:nvPr>
        </p:nvSpPr>
        <p:spPr>
          <a:xfrm>
            <a:off x="21771142" y="12197061"/>
            <a:ext cx="898500" cy="894300"/>
          </a:xfrm>
          <a:prstGeom prst="rect">
            <a:avLst/>
          </a:prstGeom>
          <a:noFill/>
          <a:ln>
            <a:noFill/>
          </a:ln>
        </p:spPr>
        <p:txBody>
          <a:bodyPr spcFirstLastPara="1" wrap="square" lIns="243725" tIns="243725" rIns="243725" bIns="243725" anchor="ctr" anchorCtr="0">
            <a:noAutofit/>
          </a:bodyPr>
          <a:lstStyle>
            <a:lvl1pPr marL="0" marR="0" lvl="0"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sz="2200">
              <a:solidFill>
                <a:srgbClr val="FFFFFF"/>
              </a:solidFill>
              <a:latin typeface="Helvetica Neue Light"/>
              <a:ea typeface="Helvetica Neue Light"/>
              <a:cs typeface="Helvetica Neue Light"/>
              <a:sym typeface="Helvetica Neue Light"/>
            </a:endParaRPr>
          </a:p>
        </p:txBody>
      </p:sp>
      <p:sp>
        <p:nvSpPr>
          <p:cNvPr id="66" name="Google Shape;66;p16"/>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lvl1pPr lvl="0" algn="r" rtl="0">
              <a:spcBef>
                <a:spcPts val="5900"/>
              </a:spcBef>
              <a:spcAft>
                <a:spcPts val="0"/>
              </a:spcAft>
              <a:buNone/>
              <a:defRPr sz="4800">
                <a:solidFill>
                  <a:srgbClr val="9E9E9E"/>
                </a:solidFill>
              </a:defRPr>
            </a:lvl1pPr>
            <a:lvl2pPr lvl="1" rtl="0">
              <a:spcBef>
                <a:spcPts val="5900"/>
              </a:spcBef>
              <a:spcAft>
                <a:spcPts val="0"/>
              </a:spcAft>
              <a:buNone/>
              <a:defRPr/>
            </a:lvl2pPr>
            <a:lvl3pPr lvl="2" rtl="0">
              <a:spcBef>
                <a:spcPts val="5900"/>
              </a:spcBef>
              <a:spcAft>
                <a:spcPts val="0"/>
              </a:spcAft>
              <a:buNone/>
              <a:defRPr/>
            </a:lvl3pPr>
            <a:lvl4pPr lvl="3" rtl="0">
              <a:spcBef>
                <a:spcPts val="5900"/>
              </a:spcBef>
              <a:spcAft>
                <a:spcPts val="0"/>
              </a:spcAft>
              <a:buNone/>
              <a:defRPr/>
            </a:lvl4pPr>
            <a:lvl5pPr lvl="4" rtl="0">
              <a:spcBef>
                <a:spcPts val="5900"/>
              </a:spcBef>
              <a:spcAft>
                <a:spcPts val="0"/>
              </a:spcAft>
              <a:buNone/>
              <a:defRPr/>
            </a:lvl5pPr>
            <a:lvl6pPr lvl="5" rtl="0">
              <a:spcBef>
                <a:spcPts val="5900"/>
              </a:spcBef>
              <a:spcAft>
                <a:spcPts val="0"/>
              </a:spcAft>
              <a:buNone/>
              <a:defRPr/>
            </a:lvl6pPr>
            <a:lvl7pPr lvl="6" rtl="0">
              <a:spcBef>
                <a:spcPts val="5900"/>
              </a:spcBef>
              <a:spcAft>
                <a:spcPts val="0"/>
              </a:spcAft>
              <a:buNone/>
              <a:defRPr/>
            </a:lvl7pPr>
            <a:lvl8pPr lvl="7" rtl="0">
              <a:spcBef>
                <a:spcPts val="5900"/>
              </a:spcBef>
              <a:spcAft>
                <a:spcPts val="0"/>
              </a:spcAft>
              <a:buNone/>
              <a:defRPr/>
            </a:lvl8pPr>
            <a:lvl9pPr lvl="8" rtl="0">
              <a:spcBef>
                <a:spcPts val="590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AND_BODY 2">
  <p:cSld name="TITLE_AND_BODY_3">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lvl1pPr marR="0" lvl="0" algn="l" rtl="0">
              <a:lnSpc>
                <a:spcPct val="100000"/>
              </a:lnSpc>
              <a:spcBef>
                <a:spcPts val="0"/>
              </a:spcBef>
              <a:spcAft>
                <a:spcPts val="0"/>
              </a:spcAft>
              <a:buClr>
                <a:srgbClr val="343442"/>
              </a:buClr>
              <a:buSzPts val="11200"/>
              <a:buNone/>
              <a:defRPr i="0" u="none" strike="noStrike" cap="none">
                <a:solidFill>
                  <a:srgbClr val="343442"/>
                </a:solidFill>
              </a:defRPr>
            </a:lvl1pPr>
            <a:lvl2pPr marR="0" lvl="1"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9pPr>
          </a:lstStyle>
          <a:p>
            <a:endParaRPr/>
          </a:p>
        </p:txBody>
      </p:sp>
      <p:sp>
        <p:nvSpPr>
          <p:cNvPr id="69" name="Google Shape;69;p17"/>
          <p:cNvSpPr txBox="1">
            <a:spLocks noGrp="1"/>
          </p:cNvSpPr>
          <p:nvPr>
            <p:ph type="sldNum" idx="12"/>
          </p:nvPr>
        </p:nvSpPr>
        <p:spPr>
          <a:xfrm>
            <a:off x="21771142" y="12197061"/>
            <a:ext cx="898500" cy="894300"/>
          </a:xfrm>
          <a:prstGeom prst="rect">
            <a:avLst/>
          </a:prstGeom>
          <a:noFill/>
          <a:ln>
            <a:noFill/>
          </a:ln>
        </p:spPr>
        <p:txBody>
          <a:bodyPr spcFirstLastPara="1" wrap="square" lIns="243725" tIns="243725" rIns="243725" bIns="243725" anchor="ctr" anchorCtr="0">
            <a:noAutofit/>
          </a:bodyPr>
          <a:lstStyle>
            <a:lvl1pPr marL="0" marR="0" lvl="0"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737373"/>
              </a:buClr>
              <a:buSzPts val="2700"/>
              <a:buFont typeface="Helvetica Neue"/>
              <a:buNone/>
              <a:defRPr sz="27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sz="2200">
              <a:solidFill>
                <a:srgbClr val="FFFFFF"/>
              </a:solidFill>
              <a:latin typeface="Helvetica Neue Light"/>
              <a:ea typeface="Helvetica Neue Light"/>
              <a:cs typeface="Helvetica Neue Light"/>
              <a:sym typeface="Helvetica Neue Light"/>
            </a:endParaRPr>
          </a:p>
        </p:txBody>
      </p:sp>
      <p:sp>
        <p:nvSpPr>
          <p:cNvPr id="70" name="Google Shape;70;p17"/>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lvl1pPr lvl="0" algn="r" rtl="0">
              <a:spcBef>
                <a:spcPts val="5900"/>
              </a:spcBef>
              <a:spcAft>
                <a:spcPts val="0"/>
              </a:spcAft>
              <a:buNone/>
              <a:defRPr sz="4800">
                <a:solidFill>
                  <a:srgbClr val="9E9E9E"/>
                </a:solidFill>
              </a:defRPr>
            </a:lvl1pPr>
            <a:lvl2pPr lvl="1" rtl="0">
              <a:spcBef>
                <a:spcPts val="5900"/>
              </a:spcBef>
              <a:spcAft>
                <a:spcPts val="0"/>
              </a:spcAft>
              <a:buNone/>
              <a:defRPr/>
            </a:lvl2pPr>
            <a:lvl3pPr lvl="2" rtl="0">
              <a:spcBef>
                <a:spcPts val="5900"/>
              </a:spcBef>
              <a:spcAft>
                <a:spcPts val="0"/>
              </a:spcAft>
              <a:buNone/>
              <a:defRPr/>
            </a:lvl3pPr>
            <a:lvl4pPr lvl="3" rtl="0">
              <a:spcBef>
                <a:spcPts val="5900"/>
              </a:spcBef>
              <a:spcAft>
                <a:spcPts val="0"/>
              </a:spcAft>
              <a:buNone/>
              <a:defRPr/>
            </a:lvl4pPr>
            <a:lvl5pPr lvl="4" rtl="0">
              <a:spcBef>
                <a:spcPts val="5900"/>
              </a:spcBef>
              <a:spcAft>
                <a:spcPts val="0"/>
              </a:spcAft>
              <a:buNone/>
              <a:defRPr/>
            </a:lvl5pPr>
            <a:lvl6pPr lvl="5" rtl="0">
              <a:spcBef>
                <a:spcPts val="5900"/>
              </a:spcBef>
              <a:spcAft>
                <a:spcPts val="0"/>
              </a:spcAft>
              <a:buNone/>
              <a:defRPr/>
            </a:lvl6pPr>
            <a:lvl7pPr lvl="6" rtl="0">
              <a:spcBef>
                <a:spcPts val="5900"/>
              </a:spcBef>
              <a:spcAft>
                <a:spcPts val="0"/>
              </a:spcAft>
              <a:buNone/>
              <a:defRPr/>
            </a:lvl7pPr>
            <a:lvl8pPr lvl="7" rtl="0">
              <a:spcBef>
                <a:spcPts val="5900"/>
              </a:spcBef>
              <a:spcAft>
                <a:spcPts val="0"/>
              </a:spcAft>
              <a:buNone/>
              <a:defRPr/>
            </a:lvl8pPr>
            <a:lvl9pPr lvl="8" rtl="0">
              <a:spcBef>
                <a:spcPts val="590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387453" y="357187"/>
            <a:ext cx="15609000" cy="3036000"/>
          </a:xfrm>
          <a:prstGeom prst="rect">
            <a:avLst/>
          </a:prstGeom>
          <a:noFill/>
          <a:ln>
            <a:noFill/>
          </a:ln>
        </p:spPr>
        <p:txBody>
          <a:bodyPr spcFirstLastPara="1" wrap="square" lIns="71425" tIns="71425" rIns="71425" bIns="71425" anchor="ctr"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Clr>
                <a:srgbClr val="FFFFFF"/>
              </a:buClr>
              <a:buSzPts val="1800"/>
              <a:buNone/>
              <a:defRPr/>
            </a:lvl2pPr>
            <a:lvl3pPr lvl="2" algn="ctr" rtl="0">
              <a:lnSpc>
                <a:spcPct val="100000"/>
              </a:lnSpc>
              <a:spcBef>
                <a:spcPts val="0"/>
              </a:spcBef>
              <a:spcAft>
                <a:spcPts val="0"/>
              </a:spcAft>
              <a:buClr>
                <a:srgbClr val="FFFFFF"/>
              </a:buClr>
              <a:buSzPts val="1800"/>
              <a:buNone/>
              <a:defRPr/>
            </a:lvl3pPr>
            <a:lvl4pPr lvl="3" algn="ctr" rtl="0">
              <a:lnSpc>
                <a:spcPct val="100000"/>
              </a:lnSpc>
              <a:spcBef>
                <a:spcPts val="0"/>
              </a:spcBef>
              <a:spcAft>
                <a:spcPts val="0"/>
              </a:spcAft>
              <a:buClr>
                <a:srgbClr val="FFFFFF"/>
              </a:buClr>
              <a:buSzPts val="1800"/>
              <a:buNone/>
              <a:defRPr/>
            </a:lvl4pPr>
            <a:lvl5pPr lvl="4" algn="ctr" rtl="0">
              <a:lnSpc>
                <a:spcPct val="100000"/>
              </a:lnSpc>
              <a:spcBef>
                <a:spcPts val="0"/>
              </a:spcBef>
              <a:spcAft>
                <a:spcPts val="0"/>
              </a:spcAft>
              <a:buClr>
                <a:srgbClr val="FFFFFF"/>
              </a:buClr>
              <a:buSzPts val="1800"/>
              <a:buNone/>
              <a:defRPr/>
            </a:lvl5pPr>
            <a:lvl6pPr lvl="5" algn="ctr" rtl="0">
              <a:lnSpc>
                <a:spcPct val="100000"/>
              </a:lnSpc>
              <a:spcBef>
                <a:spcPts val="0"/>
              </a:spcBef>
              <a:spcAft>
                <a:spcPts val="0"/>
              </a:spcAft>
              <a:buClr>
                <a:srgbClr val="FFFFFF"/>
              </a:buClr>
              <a:buSzPts val="1800"/>
              <a:buNone/>
              <a:defRPr/>
            </a:lvl6pPr>
            <a:lvl7pPr lvl="6" algn="ctr" rtl="0">
              <a:lnSpc>
                <a:spcPct val="100000"/>
              </a:lnSpc>
              <a:spcBef>
                <a:spcPts val="0"/>
              </a:spcBef>
              <a:spcAft>
                <a:spcPts val="0"/>
              </a:spcAft>
              <a:buClr>
                <a:srgbClr val="FFFFFF"/>
              </a:buClr>
              <a:buSzPts val="1800"/>
              <a:buNone/>
              <a:defRPr/>
            </a:lvl7pPr>
            <a:lvl8pPr lvl="7" algn="ctr" rtl="0">
              <a:lnSpc>
                <a:spcPct val="100000"/>
              </a:lnSpc>
              <a:spcBef>
                <a:spcPts val="0"/>
              </a:spcBef>
              <a:spcAft>
                <a:spcPts val="0"/>
              </a:spcAft>
              <a:buClr>
                <a:srgbClr val="FFFFFF"/>
              </a:buClr>
              <a:buSzPts val="1800"/>
              <a:buNone/>
              <a:defRPr/>
            </a:lvl8pPr>
            <a:lvl9pPr lvl="8" algn="ctr" rtl="0">
              <a:lnSpc>
                <a:spcPct val="100000"/>
              </a:lnSpc>
              <a:spcBef>
                <a:spcPts val="0"/>
              </a:spcBef>
              <a:spcAft>
                <a:spcPts val="0"/>
              </a:spcAft>
              <a:buClr>
                <a:srgbClr val="FFFFFF"/>
              </a:buClr>
              <a:buSzPts val="1800"/>
              <a:buNone/>
              <a:defRPr/>
            </a:lvl9pPr>
          </a:lstStyle>
          <a:p>
            <a:endParaRPr/>
          </a:p>
        </p:txBody>
      </p:sp>
      <p:sp>
        <p:nvSpPr>
          <p:cNvPr id="13" name="Google Shape;13;p3"/>
          <p:cNvSpPr txBox="1">
            <a:spLocks noGrp="1"/>
          </p:cNvSpPr>
          <p:nvPr>
            <p:ph type="body" idx="1"/>
          </p:nvPr>
        </p:nvSpPr>
        <p:spPr>
          <a:xfrm>
            <a:off x="4387453" y="3643312"/>
            <a:ext cx="15609000" cy="8840400"/>
          </a:xfrm>
          <a:prstGeom prst="rect">
            <a:avLst/>
          </a:prstGeom>
          <a:noFill/>
          <a:ln>
            <a:noFill/>
          </a:ln>
        </p:spPr>
        <p:txBody>
          <a:bodyPr spcFirstLastPara="1" wrap="square" lIns="71425" tIns="71425" rIns="71425" bIns="71425" anchor="ctr" anchorCtr="0">
            <a:noAutofit/>
          </a:bodyPr>
          <a:lstStyle>
            <a:lvl1pPr marL="457200" lvl="0" indent="-394335" algn="l" rtl="0">
              <a:lnSpc>
                <a:spcPct val="100000"/>
              </a:lnSpc>
              <a:spcBef>
                <a:spcPts val="5900"/>
              </a:spcBef>
              <a:spcAft>
                <a:spcPts val="0"/>
              </a:spcAft>
              <a:buClr>
                <a:srgbClr val="FFFFFF"/>
              </a:buClr>
              <a:buSzPts val="2610"/>
              <a:buChar char="•"/>
              <a:defRPr/>
            </a:lvl1pPr>
            <a:lvl2pPr marL="914400" lvl="1" indent="-394335" algn="l" rtl="0">
              <a:lnSpc>
                <a:spcPct val="100000"/>
              </a:lnSpc>
              <a:spcBef>
                <a:spcPts val="5900"/>
              </a:spcBef>
              <a:spcAft>
                <a:spcPts val="0"/>
              </a:spcAft>
              <a:buClr>
                <a:srgbClr val="FFFFFF"/>
              </a:buClr>
              <a:buSzPts val="2610"/>
              <a:buChar char="•"/>
              <a:defRPr/>
            </a:lvl2pPr>
            <a:lvl3pPr marL="1371600" lvl="2" indent="-394335" algn="l" rtl="0">
              <a:lnSpc>
                <a:spcPct val="100000"/>
              </a:lnSpc>
              <a:spcBef>
                <a:spcPts val="5900"/>
              </a:spcBef>
              <a:spcAft>
                <a:spcPts val="0"/>
              </a:spcAft>
              <a:buClr>
                <a:srgbClr val="FFFFFF"/>
              </a:buClr>
              <a:buSzPts val="2610"/>
              <a:buChar char="•"/>
              <a:defRPr/>
            </a:lvl3pPr>
            <a:lvl4pPr marL="1828800" lvl="3" indent="-394335" algn="l" rtl="0">
              <a:lnSpc>
                <a:spcPct val="100000"/>
              </a:lnSpc>
              <a:spcBef>
                <a:spcPts val="5900"/>
              </a:spcBef>
              <a:spcAft>
                <a:spcPts val="0"/>
              </a:spcAft>
              <a:buClr>
                <a:srgbClr val="FFFFFF"/>
              </a:buClr>
              <a:buSzPts val="2610"/>
              <a:buChar char="•"/>
              <a:defRPr/>
            </a:lvl4pPr>
            <a:lvl5pPr marL="2286000" lvl="4" indent="-394335" algn="l" rtl="0">
              <a:lnSpc>
                <a:spcPct val="100000"/>
              </a:lnSpc>
              <a:spcBef>
                <a:spcPts val="5900"/>
              </a:spcBef>
              <a:spcAft>
                <a:spcPts val="0"/>
              </a:spcAft>
              <a:buClr>
                <a:srgbClr val="FFFFFF"/>
              </a:buClr>
              <a:buSzPts val="2610"/>
              <a:buChar char="•"/>
              <a:defRPr/>
            </a:lvl5pPr>
            <a:lvl6pPr marL="2743200" lvl="5" indent="-394335" algn="l" rtl="0">
              <a:lnSpc>
                <a:spcPct val="100000"/>
              </a:lnSpc>
              <a:spcBef>
                <a:spcPts val="5900"/>
              </a:spcBef>
              <a:spcAft>
                <a:spcPts val="0"/>
              </a:spcAft>
              <a:buSzPts val="2610"/>
              <a:buChar char="•"/>
              <a:defRPr/>
            </a:lvl6pPr>
            <a:lvl7pPr marL="3200400" lvl="6" indent="-394335" algn="l" rtl="0">
              <a:lnSpc>
                <a:spcPct val="100000"/>
              </a:lnSpc>
              <a:spcBef>
                <a:spcPts val="5900"/>
              </a:spcBef>
              <a:spcAft>
                <a:spcPts val="0"/>
              </a:spcAft>
              <a:buSzPts val="2610"/>
              <a:buChar char="•"/>
              <a:defRPr/>
            </a:lvl7pPr>
            <a:lvl8pPr marL="3657600" lvl="7" indent="-394334" algn="l" rtl="0">
              <a:lnSpc>
                <a:spcPct val="100000"/>
              </a:lnSpc>
              <a:spcBef>
                <a:spcPts val="5900"/>
              </a:spcBef>
              <a:spcAft>
                <a:spcPts val="0"/>
              </a:spcAft>
              <a:buSzPts val="2610"/>
              <a:buChar char="•"/>
              <a:defRPr/>
            </a:lvl8pPr>
            <a:lvl9pPr marL="4114800" lvl="8" indent="-394334" algn="l" rtl="0">
              <a:lnSpc>
                <a:spcPct val="100000"/>
              </a:lnSpc>
              <a:spcBef>
                <a:spcPts val="5900"/>
              </a:spcBef>
              <a:spcAft>
                <a:spcPts val="0"/>
              </a:spcAft>
              <a:buSzPts val="2610"/>
              <a:buChar char="•"/>
              <a:defRPr/>
            </a:lvl9pPr>
          </a:lstStyle>
          <a:p>
            <a:endParaRPr/>
          </a:p>
        </p:txBody>
      </p:sp>
      <p:sp>
        <p:nvSpPr>
          <p:cNvPr id="14" name="Google Shape;14;p3"/>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Bullets">
  <p:cSld name="Title &amp; Bullets 2">
    <p:bg>
      <p:bgPr>
        <a:solidFill>
          <a:srgbClr val="FFFFFF"/>
        </a:soli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387453" y="625078"/>
            <a:ext cx="15609000" cy="3036000"/>
          </a:xfrm>
          <a:prstGeom prst="rect">
            <a:avLst/>
          </a:prstGeom>
          <a:noFill/>
          <a:ln>
            <a:noFill/>
          </a:ln>
        </p:spPr>
        <p:txBody>
          <a:bodyPr spcFirstLastPara="1" wrap="square" lIns="71425" tIns="71425" rIns="71425" bIns="71425" anchor="ctr" anchorCtr="0">
            <a:noAutofit/>
          </a:bodyPr>
          <a:lstStyle>
            <a:lvl1pPr lvl="0" algn="ctr" rtl="0">
              <a:lnSpc>
                <a:spcPct val="100000"/>
              </a:lnSpc>
              <a:spcBef>
                <a:spcPts val="0"/>
              </a:spcBef>
              <a:spcAft>
                <a:spcPts val="0"/>
              </a:spcAft>
              <a:buClr>
                <a:srgbClr val="000000"/>
              </a:buClr>
              <a:buSzPts val="11200"/>
              <a:buFont typeface="Helvetica Neue Light"/>
              <a:buNone/>
              <a:defRPr>
                <a:solidFill>
                  <a:srgbClr val="000000"/>
                </a:solidFill>
                <a:latin typeface="Helvetica Neue Light"/>
                <a:ea typeface="Helvetica Neue Light"/>
                <a:cs typeface="Helvetica Neue Light"/>
                <a:sym typeface="Helvetica Neue Light"/>
              </a:defRPr>
            </a:lvl1pPr>
            <a:lvl2pPr lvl="1" algn="ctr" rtl="0">
              <a:lnSpc>
                <a:spcPct val="100000"/>
              </a:lnSpc>
              <a:spcBef>
                <a:spcPts val="0"/>
              </a:spcBef>
              <a:spcAft>
                <a:spcPts val="0"/>
              </a:spcAft>
              <a:buClr>
                <a:srgbClr val="FFFFFF"/>
              </a:buClr>
              <a:buSzPts val="1800"/>
              <a:buNone/>
              <a:defRPr/>
            </a:lvl2pPr>
            <a:lvl3pPr lvl="2" algn="ctr" rtl="0">
              <a:lnSpc>
                <a:spcPct val="100000"/>
              </a:lnSpc>
              <a:spcBef>
                <a:spcPts val="0"/>
              </a:spcBef>
              <a:spcAft>
                <a:spcPts val="0"/>
              </a:spcAft>
              <a:buClr>
                <a:srgbClr val="FFFFFF"/>
              </a:buClr>
              <a:buSzPts val="1800"/>
              <a:buNone/>
              <a:defRPr/>
            </a:lvl3pPr>
            <a:lvl4pPr lvl="3" algn="ctr" rtl="0">
              <a:lnSpc>
                <a:spcPct val="100000"/>
              </a:lnSpc>
              <a:spcBef>
                <a:spcPts val="0"/>
              </a:spcBef>
              <a:spcAft>
                <a:spcPts val="0"/>
              </a:spcAft>
              <a:buClr>
                <a:srgbClr val="FFFFFF"/>
              </a:buClr>
              <a:buSzPts val="1800"/>
              <a:buNone/>
              <a:defRPr/>
            </a:lvl4pPr>
            <a:lvl5pPr lvl="4" algn="ctr" rtl="0">
              <a:lnSpc>
                <a:spcPct val="100000"/>
              </a:lnSpc>
              <a:spcBef>
                <a:spcPts val="0"/>
              </a:spcBef>
              <a:spcAft>
                <a:spcPts val="0"/>
              </a:spcAft>
              <a:buClr>
                <a:srgbClr val="FFFFFF"/>
              </a:buClr>
              <a:buSzPts val="1800"/>
              <a:buNone/>
              <a:defRPr/>
            </a:lvl5pPr>
            <a:lvl6pPr lvl="5" algn="ctr" rtl="0">
              <a:lnSpc>
                <a:spcPct val="100000"/>
              </a:lnSpc>
              <a:spcBef>
                <a:spcPts val="0"/>
              </a:spcBef>
              <a:spcAft>
                <a:spcPts val="0"/>
              </a:spcAft>
              <a:buClr>
                <a:srgbClr val="FFFFFF"/>
              </a:buClr>
              <a:buSzPts val="1800"/>
              <a:buNone/>
              <a:defRPr/>
            </a:lvl6pPr>
            <a:lvl7pPr lvl="6" algn="ctr" rtl="0">
              <a:lnSpc>
                <a:spcPct val="100000"/>
              </a:lnSpc>
              <a:spcBef>
                <a:spcPts val="0"/>
              </a:spcBef>
              <a:spcAft>
                <a:spcPts val="0"/>
              </a:spcAft>
              <a:buClr>
                <a:srgbClr val="FFFFFF"/>
              </a:buClr>
              <a:buSzPts val="1800"/>
              <a:buNone/>
              <a:defRPr/>
            </a:lvl7pPr>
            <a:lvl8pPr lvl="7" algn="ctr" rtl="0">
              <a:lnSpc>
                <a:spcPct val="100000"/>
              </a:lnSpc>
              <a:spcBef>
                <a:spcPts val="0"/>
              </a:spcBef>
              <a:spcAft>
                <a:spcPts val="0"/>
              </a:spcAft>
              <a:buClr>
                <a:srgbClr val="FFFFFF"/>
              </a:buClr>
              <a:buSzPts val="1800"/>
              <a:buNone/>
              <a:defRPr/>
            </a:lvl8pPr>
            <a:lvl9pPr lvl="8" algn="ctr" rtl="0">
              <a:lnSpc>
                <a:spcPct val="100000"/>
              </a:lnSpc>
              <a:spcBef>
                <a:spcPts val="0"/>
              </a:spcBef>
              <a:spcAft>
                <a:spcPts val="0"/>
              </a:spcAft>
              <a:buClr>
                <a:srgbClr val="FFFFFF"/>
              </a:buClr>
              <a:buSzPts val="1800"/>
              <a:buNone/>
              <a:defRPr/>
            </a:lvl9pPr>
          </a:lstStyle>
          <a:p>
            <a:endParaRPr/>
          </a:p>
        </p:txBody>
      </p:sp>
      <p:sp>
        <p:nvSpPr>
          <p:cNvPr id="17" name="Google Shape;17;p4"/>
          <p:cNvSpPr txBox="1">
            <a:spLocks noGrp="1"/>
          </p:cNvSpPr>
          <p:nvPr>
            <p:ph type="body" idx="1"/>
          </p:nvPr>
        </p:nvSpPr>
        <p:spPr>
          <a:xfrm>
            <a:off x="4387453" y="3661171"/>
            <a:ext cx="15609000" cy="8840400"/>
          </a:xfrm>
          <a:prstGeom prst="rect">
            <a:avLst/>
          </a:prstGeom>
          <a:noFill/>
          <a:ln>
            <a:noFill/>
          </a:ln>
        </p:spPr>
        <p:txBody>
          <a:bodyPr spcFirstLastPara="1" wrap="square" lIns="71425" tIns="71425" rIns="71425" bIns="71425" anchor="ctr" anchorCtr="0">
            <a:noAutofit/>
          </a:bodyPr>
          <a:lstStyle>
            <a:lvl1pPr marL="457200" lvl="0" indent="-466725" algn="l" rtl="0">
              <a:lnSpc>
                <a:spcPct val="100000"/>
              </a:lnSpc>
              <a:spcBef>
                <a:spcPts val="5900"/>
              </a:spcBef>
              <a:spcAft>
                <a:spcPts val="0"/>
              </a:spcAft>
              <a:buClr>
                <a:srgbClr val="000000"/>
              </a:buClr>
              <a:buSzPts val="3750"/>
              <a:buFont typeface="Helvetica Neue Light"/>
              <a:buChar char="•"/>
              <a:defRPr sz="5000">
                <a:solidFill>
                  <a:srgbClr val="000000"/>
                </a:solidFill>
                <a:latin typeface="Helvetica Neue Light"/>
                <a:ea typeface="Helvetica Neue Light"/>
                <a:cs typeface="Helvetica Neue Light"/>
                <a:sym typeface="Helvetica Neue Light"/>
              </a:defRPr>
            </a:lvl1pPr>
            <a:lvl2pPr marL="914400" lvl="1" indent="-466725" algn="l" rtl="0">
              <a:lnSpc>
                <a:spcPct val="100000"/>
              </a:lnSpc>
              <a:spcBef>
                <a:spcPts val="5900"/>
              </a:spcBef>
              <a:spcAft>
                <a:spcPts val="0"/>
              </a:spcAft>
              <a:buClr>
                <a:srgbClr val="000000"/>
              </a:buClr>
              <a:buSzPts val="3750"/>
              <a:buFont typeface="Helvetica Neue Light"/>
              <a:buChar char="•"/>
              <a:defRPr sz="5000">
                <a:solidFill>
                  <a:srgbClr val="000000"/>
                </a:solidFill>
                <a:latin typeface="Helvetica Neue Light"/>
                <a:ea typeface="Helvetica Neue Light"/>
                <a:cs typeface="Helvetica Neue Light"/>
                <a:sym typeface="Helvetica Neue Light"/>
              </a:defRPr>
            </a:lvl2pPr>
            <a:lvl3pPr marL="1371600" lvl="2" indent="-466725" algn="l" rtl="0">
              <a:lnSpc>
                <a:spcPct val="100000"/>
              </a:lnSpc>
              <a:spcBef>
                <a:spcPts val="5900"/>
              </a:spcBef>
              <a:spcAft>
                <a:spcPts val="0"/>
              </a:spcAft>
              <a:buClr>
                <a:srgbClr val="000000"/>
              </a:buClr>
              <a:buSzPts val="3750"/>
              <a:buFont typeface="Helvetica Neue Light"/>
              <a:buChar char="•"/>
              <a:defRPr sz="5000">
                <a:solidFill>
                  <a:srgbClr val="000000"/>
                </a:solidFill>
                <a:latin typeface="Helvetica Neue Light"/>
                <a:ea typeface="Helvetica Neue Light"/>
                <a:cs typeface="Helvetica Neue Light"/>
                <a:sym typeface="Helvetica Neue Light"/>
              </a:defRPr>
            </a:lvl3pPr>
            <a:lvl4pPr marL="1828800" lvl="3" indent="-466725" algn="l" rtl="0">
              <a:lnSpc>
                <a:spcPct val="100000"/>
              </a:lnSpc>
              <a:spcBef>
                <a:spcPts val="5900"/>
              </a:spcBef>
              <a:spcAft>
                <a:spcPts val="0"/>
              </a:spcAft>
              <a:buClr>
                <a:srgbClr val="000000"/>
              </a:buClr>
              <a:buSzPts val="3750"/>
              <a:buFont typeface="Helvetica Neue Light"/>
              <a:buChar char="•"/>
              <a:defRPr sz="5000">
                <a:solidFill>
                  <a:srgbClr val="000000"/>
                </a:solidFill>
                <a:latin typeface="Helvetica Neue Light"/>
                <a:ea typeface="Helvetica Neue Light"/>
                <a:cs typeface="Helvetica Neue Light"/>
                <a:sym typeface="Helvetica Neue Light"/>
              </a:defRPr>
            </a:lvl4pPr>
            <a:lvl5pPr marL="2286000" lvl="4" indent="-466725" algn="l" rtl="0">
              <a:lnSpc>
                <a:spcPct val="100000"/>
              </a:lnSpc>
              <a:spcBef>
                <a:spcPts val="5900"/>
              </a:spcBef>
              <a:spcAft>
                <a:spcPts val="0"/>
              </a:spcAft>
              <a:buClr>
                <a:srgbClr val="000000"/>
              </a:buClr>
              <a:buSzPts val="3750"/>
              <a:buFont typeface="Helvetica Neue Light"/>
              <a:buChar char="•"/>
              <a:defRPr sz="5000">
                <a:solidFill>
                  <a:srgbClr val="000000"/>
                </a:solidFill>
                <a:latin typeface="Helvetica Neue Light"/>
                <a:ea typeface="Helvetica Neue Light"/>
                <a:cs typeface="Helvetica Neue Light"/>
                <a:sym typeface="Helvetica Neue Light"/>
              </a:defRPr>
            </a:lvl5pPr>
            <a:lvl6pPr marL="2743200" lvl="5" indent="-394335" algn="l" rtl="0">
              <a:lnSpc>
                <a:spcPct val="100000"/>
              </a:lnSpc>
              <a:spcBef>
                <a:spcPts val="5900"/>
              </a:spcBef>
              <a:spcAft>
                <a:spcPts val="0"/>
              </a:spcAft>
              <a:buSzPts val="2610"/>
              <a:buChar char="•"/>
              <a:defRPr/>
            </a:lvl6pPr>
            <a:lvl7pPr marL="3200400" lvl="6" indent="-394335" algn="l" rtl="0">
              <a:lnSpc>
                <a:spcPct val="100000"/>
              </a:lnSpc>
              <a:spcBef>
                <a:spcPts val="5900"/>
              </a:spcBef>
              <a:spcAft>
                <a:spcPts val="0"/>
              </a:spcAft>
              <a:buSzPts val="2610"/>
              <a:buChar char="•"/>
              <a:defRPr/>
            </a:lvl7pPr>
            <a:lvl8pPr marL="3657600" lvl="7" indent="-394334" algn="l" rtl="0">
              <a:lnSpc>
                <a:spcPct val="100000"/>
              </a:lnSpc>
              <a:spcBef>
                <a:spcPts val="5900"/>
              </a:spcBef>
              <a:spcAft>
                <a:spcPts val="0"/>
              </a:spcAft>
              <a:buSzPts val="2610"/>
              <a:buChar char="•"/>
              <a:defRPr/>
            </a:lvl8pPr>
            <a:lvl9pPr marL="4114800" lvl="8" indent="-394334" algn="l" rtl="0">
              <a:lnSpc>
                <a:spcPct val="100000"/>
              </a:lnSpc>
              <a:spcBef>
                <a:spcPts val="5900"/>
              </a:spcBef>
              <a:spcAft>
                <a:spcPts val="0"/>
              </a:spcAft>
              <a:buSzPts val="2610"/>
              <a:buChar char="•"/>
              <a:defRPr/>
            </a:lvl9pPr>
          </a:lstStyle>
          <a:p>
            <a:endParaRPr/>
          </a:p>
        </p:txBody>
      </p:sp>
      <p:sp>
        <p:nvSpPr>
          <p:cNvPr id="18" name="Google Shape;18;p4"/>
          <p:cNvSpPr txBox="1">
            <a:spLocks noGrp="1"/>
          </p:cNvSpPr>
          <p:nvPr>
            <p:ph type="sldNum" idx="12"/>
          </p:nvPr>
        </p:nvSpPr>
        <p:spPr>
          <a:xfrm>
            <a:off x="11935814" y="13010554"/>
            <a:ext cx="494400" cy="5112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220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4833937" y="2303859"/>
            <a:ext cx="14716200" cy="4643400"/>
          </a:xfrm>
          <a:prstGeom prst="rect">
            <a:avLst/>
          </a:prstGeom>
          <a:noFill/>
          <a:ln>
            <a:noFill/>
          </a:ln>
        </p:spPr>
        <p:txBody>
          <a:bodyPr spcFirstLastPara="1" wrap="square" lIns="71425" tIns="71425" rIns="71425" bIns="71425" anchor="b"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Clr>
                <a:srgbClr val="FFFFFF"/>
              </a:buClr>
              <a:buSzPts val="1800"/>
              <a:buNone/>
              <a:defRPr/>
            </a:lvl2pPr>
            <a:lvl3pPr lvl="2" algn="ctr" rtl="0">
              <a:lnSpc>
                <a:spcPct val="100000"/>
              </a:lnSpc>
              <a:spcBef>
                <a:spcPts val="0"/>
              </a:spcBef>
              <a:spcAft>
                <a:spcPts val="0"/>
              </a:spcAft>
              <a:buClr>
                <a:srgbClr val="FFFFFF"/>
              </a:buClr>
              <a:buSzPts val="1800"/>
              <a:buNone/>
              <a:defRPr/>
            </a:lvl3pPr>
            <a:lvl4pPr lvl="3" algn="ctr" rtl="0">
              <a:lnSpc>
                <a:spcPct val="100000"/>
              </a:lnSpc>
              <a:spcBef>
                <a:spcPts val="0"/>
              </a:spcBef>
              <a:spcAft>
                <a:spcPts val="0"/>
              </a:spcAft>
              <a:buClr>
                <a:srgbClr val="FFFFFF"/>
              </a:buClr>
              <a:buSzPts val="1800"/>
              <a:buNone/>
              <a:defRPr/>
            </a:lvl4pPr>
            <a:lvl5pPr lvl="4" algn="ctr" rtl="0">
              <a:lnSpc>
                <a:spcPct val="100000"/>
              </a:lnSpc>
              <a:spcBef>
                <a:spcPts val="0"/>
              </a:spcBef>
              <a:spcAft>
                <a:spcPts val="0"/>
              </a:spcAft>
              <a:buClr>
                <a:srgbClr val="FFFFFF"/>
              </a:buClr>
              <a:buSzPts val="1800"/>
              <a:buNone/>
              <a:defRPr/>
            </a:lvl5pPr>
            <a:lvl6pPr lvl="5" algn="ctr" rtl="0">
              <a:lnSpc>
                <a:spcPct val="100000"/>
              </a:lnSpc>
              <a:spcBef>
                <a:spcPts val="0"/>
              </a:spcBef>
              <a:spcAft>
                <a:spcPts val="0"/>
              </a:spcAft>
              <a:buClr>
                <a:srgbClr val="FFFFFF"/>
              </a:buClr>
              <a:buSzPts val="1800"/>
              <a:buNone/>
              <a:defRPr/>
            </a:lvl6pPr>
            <a:lvl7pPr lvl="6" algn="ctr" rtl="0">
              <a:lnSpc>
                <a:spcPct val="100000"/>
              </a:lnSpc>
              <a:spcBef>
                <a:spcPts val="0"/>
              </a:spcBef>
              <a:spcAft>
                <a:spcPts val="0"/>
              </a:spcAft>
              <a:buClr>
                <a:srgbClr val="FFFFFF"/>
              </a:buClr>
              <a:buSzPts val="1800"/>
              <a:buNone/>
              <a:defRPr/>
            </a:lvl7pPr>
            <a:lvl8pPr lvl="7" algn="ctr" rtl="0">
              <a:lnSpc>
                <a:spcPct val="100000"/>
              </a:lnSpc>
              <a:spcBef>
                <a:spcPts val="0"/>
              </a:spcBef>
              <a:spcAft>
                <a:spcPts val="0"/>
              </a:spcAft>
              <a:buClr>
                <a:srgbClr val="FFFFFF"/>
              </a:buClr>
              <a:buSzPts val="1800"/>
              <a:buNone/>
              <a:defRPr/>
            </a:lvl8pPr>
            <a:lvl9pPr lvl="8" algn="ctr" rtl="0">
              <a:lnSpc>
                <a:spcPct val="100000"/>
              </a:lnSpc>
              <a:spcBef>
                <a:spcPts val="0"/>
              </a:spcBef>
              <a:spcAft>
                <a:spcPts val="0"/>
              </a:spcAft>
              <a:buClr>
                <a:srgbClr val="FFFFFF"/>
              </a:buClr>
              <a:buSzPts val="1800"/>
              <a:buNone/>
              <a:defRPr/>
            </a:lvl9pPr>
          </a:lstStyle>
          <a:p>
            <a:endParaRPr/>
          </a:p>
        </p:txBody>
      </p:sp>
      <p:sp>
        <p:nvSpPr>
          <p:cNvPr id="21" name="Google Shape;21;p5"/>
          <p:cNvSpPr txBox="1">
            <a:spLocks noGrp="1"/>
          </p:cNvSpPr>
          <p:nvPr>
            <p:ph type="body" idx="1"/>
          </p:nvPr>
        </p:nvSpPr>
        <p:spPr>
          <a:xfrm>
            <a:off x="4833937" y="7072312"/>
            <a:ext cx="14716200" cy="1589400"/>
          </a:xfrm>
          <a:prstGeom prst="rect">
            <a:avLst/>
          </a:prstGeom>
          <a:noFill/>
          <a:ln>
            <a:noFill/>
          </a:ln>
        </p:spPr>
        <p:txBody>
          <a:bodyPr spcFirstLastPara="1" wrap="square" lIns="71425" tIns="71425" rIns="71425" bIns="71425" anchor="t" anchorCtr="0">
            <a:noAutofit/>
          </a:bodyPr>
          <a:lstStyle>
            <a:lvl1pPr marL="457200" lvl="0" indent="-228600" algn="ctr" rtl="0">
              <a:lnSpc>
                <a:spcPct val="100000"/>
              </a:lnSpc>
              <a:spcBef>
                <a:spcPts val="0"/>
              </a:spcBef>
              <a:spcAft>
                <a:spcPts val="0"/>
              </a:spcAft>
              <a:buClr>
                <a:srgbClr val="FFFFFF"/>
              </a:buClr>
              <a:buSzPts val="5200"/>
              <a:buFont typeface="Helvetica Neue"/>
              <a:buNone/>
              <a:defRPr sz="5200"/>
            </a:lvl1pPr>
            <a:lvl2pPr marL="914400" lvl="1" indent="-228600" algn="ctr" rtl="0">
              <a:lnSpc>
                <a:spcPct val="100000"/>
              </a:lnSpc>
              <a:spcBef>
                <a:spcPts val="0"/>
              </a:spcBef>
              <a:spcAft>
                <a:spcPts val="0"/>
              </a:spcAft>
              <a:buClr>
                <a:srgbClr val="FFFFFF"/>
              </a:buClr>
              <a:buSzPts val="5200"/>
              <a:buFont typeface="Helvetica Neue"/>
              <a:buNone/>
              <a:defRPr sz="5200"/>
            </a:lvl2pPr>
            <a:lvl3pPr marL="1371600" lvl="2" indent="-228600" algn="ctr" rtl="0">
              <a:lnSpc>
                <a:spcPct val="100000"/>
              </a:lnSpc>
              <a:spcBef>
                <a:spcPts val="0"/>
              </a:spcBef>
              <a:spcAft>
                <a:spcPts val="0"/>
              </a:spcAft>
              <a:buClr>
                <a:srgbClr val="FFFFFF"/>
              </a:buClr>
              <a:buSzPts val="5200"/>
              <a:buFont typeface="Helvetica Neue"/>
              <a:buNone/>
              <a:defRPr sz="5200"/>
            </a:lvl3pPr>
            <a:lvl4pPr marL="1828800" lvl="3" indent="-228600" algn="ctr" rtl="0">
              <a:lnSpc>
                <a:spcPct val="100000"/>
              </a:lnSpc>
              <a:spcBef>
                <a:spcPts val="0"/>
              </a:spcBef>
              <a:spcAft>
                <a:spcPts val="0"/>
              </a:spcAft>
              <a:buClr>
                <a:srgbClr val="FFFFFF"/>
              </a:buClr>
              <a:buSzPts val="5200"/>
              <a:buFont typeface="Helvetica Neue"/>
              <a:buNone/>
              <a:defRPr sz="5200"/>
            </a:lvl4pPr>
            <a:lvl5pPr marL="2286000" lvl="4" indent="-228600" algn="ctr" rtl="0">
              <a:lnSpc>
                <a:spcPct val="100000"/>
              </a:lnSpc>
              <a:spcBef>
                <a:spcPts val="0"/>
              </a:spcBef>
              <a:spcAft>
                <a:spcPts val="0"/>
              </a:spcAft>
              <a:buClr>
                <a:srgbClr val="FFFFFF"/>
              </a:buClr>
              <a:buSzPts val="5200"/>
              <a:buFont typeface="Helvetica Neue"/>
              <a:buNone/>
              <a:defRPr sz="5200"/>
            </a:lvl5pPr>
            <a:lvl6pPr marL="2743200" lvl="5" indent="-394335" algn="l" rtl="0">
              <a:lnSpc>
                <a:spcPct val="100000"/>
              </a:lnSpc>
              <a:spcBef>
                <a:spcPts val="5900"/>
              </a:spcBef>
              <a:spcAft>
                <a:spcPts val="0"/>
              </a:spcAft>
              <a:buSzPts val="2610"/>
              <a:buChar char="•"/>
              <a:defRPr/>
            </a:lvl6pPr>
            <a:lvl7pPr marL="3200400" lvl="6" indent="-394335" algn="l" rtl="0">
              <a:lnSpc>
                <a:spcPct val="100000"/>
              </a:lnSpc>
              <a:spcBef>
                <a:spcPts val="5900"/>
              </a:spcBef>
              <a:spcAft>
                <a:spcPts val="0"/>
              </a:spcAft>
              <a:buSzPts val="2610"/>
              <a:buChar char="•"/>
              <a:defRPr/>
            </a:lvl7pPr>
            <a:lvl8pPr marL="3657600" lvl="7" indent="-394334" algn="l" rtl="0">
              <a:lnSpc>
                <a:spcPct val="100000"/>
              </a:lnSpc>
              <a:spcBef>
                <a:spcPts val="5900"/>
              </a:spcBef>
              <a:spcAft>
                <a:spcPts val="0"/>
              </a:spcAft>
              <a:buSzPts val="2610"/>
              <a:buChar char="•"/>
              <a:defRPr/>
            </a:lvl8pPr>
            <a:lvl9pPr marL="4114800" lvl="8" indent="-394334" algn="l" rtl="0">
              <a:lnSpc>
                <a:spcPct val="100000"/>
              </a:lnSpc>
              <a:spcBef>
                <a:spcPts val="5900"/>
              </a:spcBef>
              <a:spcAft>
                <a:spcPts val="0"/>
              </a:spcAft>
              <a:buSzPts val="2610"/>
              <a:buChar char="•"/>
              <a:defRPr/>
            </a:lvl9pPr>
          </a:lstStyle>
          <a:p>
            <a:endParaRPr/>
          </a:p>
        </p:txBody>
      </p:sp>
      <p:sp>
        <p:nvSpPr>
          <p:cNvPr id="22" name="Google Shape;22;p5"/>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23"/>
        <p:cNvGrpSpPr/>
        <p:nvPr/>
      </p:nvGrpSpPr>
      <p:grpSpPr>
        <a:xfrm>
          <a:off x="0" y="0"/>
          <a:ext cx="0" cy="0"/>
          <a:chOff x="0" y="0"/>
          <a:chExt cx="0" cy="0"/>
        </a:xfrm>
      </p:grpSpPr>
      <p:sp>
        <p:nvSpPr>
          <p:cNvPr id="24" name="Google Shape;24;p6"/>
          <p:cNvSpPr>
            <a:spLocks noGrp="1"/>
          </p:cNvSpPr>
          <p:nvPr>
            <p:ph type="pic" idx="2"/>
          </p:nvPr>
        </p:nvSpPr>
        <p:spPr>
          <a:xfrm>
            <a:off x="5325070" y="946546"/>
            <a:ext cx="13722300" cy="8304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9pPr>
          </a:lstStyle>
          <a:p>
            <a:endParaRPr/>
          </a:p>
        </p:txBody>
      </p:sp>
      <p:sp>
        <p:nvSpPr>
          <p:cNvPr id="25" name="Google Shape;25;p6"/>
          <p:cNvSpPr txBox="1">
            <a:spLocks noGrp="1"/>
          </p:cNvSpPr>
          <p:nvPr>
            <p:ph type="title"/>
          </p:nvPr>
        </p:nvSpPr>
        <p:spPr>
          <a:xfrm>
            <a:off x="4833937" y="9447609"/>
            <a:ext cx="14716200" cy="2000400"/>
          </a:xfrm>
          <a:prstGeom prst="rect">
            <a:avLst/>
          </a:prstGeom>
          <a:noFill/>
          <a:ln>
            <a:noFill/>
          </a:ln>
        </p:spPr>
        <p:txBody>
          <a:bodyPr spcFirstLastPara="1" wrap="square" lIns="71425" tIns="71425" rIns="71425" bIns="71425" anchor="ctr"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Clr>
                <a:srgbClr val="FFFFFF"/>
              </a:buClr>
              <a:buSzPts val="1800"/>
              <a:buNone/>
              <a:defRPr/>
            </a:lvl2pPr>
            <a:lvl3pPr lvl="2" algn="ctr" rtl="0">
              <a:lnSpc>
                <a:spcPct val="100000"/>
              </a:lnSpc>
              <a:spcBef>
                <a:spcPts val="0"/>
              </a:spcBef>
              <a:spcAft>
                <a:spcPts val="0"/>
              </a:spcAft>
              <a:buClr>
                <a:srgbClr val="FFFFFF"/>
              </a:buClr>
              <a:buSzPts val="1800"/>
              <a:buNone/>
              <a:defRPr/>
            </a:lvl3pPr>
            <a:lvl4pPr lvl="3" algn="ctr" rtl="0">
              <a:lnSpc>
                <a:spcPct val="100000"/>
              </a:lnSpc>
              <a:spcBef>
                <a:spcPts val="0"/>
              </a:spcBef>
              <a:spcAft>
                <a:spcPts val="0"/>
              </a:spcAft>
              <a:buClr>
                <a:srgbClr val="FFFFFF"/>
              </a:buClr>
              <a:buSzPts val="1800"/>
              <a:buNone/>
              <a:defRPr/>
            </a:lvl4pPr>
            <a:lvl5pPr lvl="4" algn="ctr" rtl="0">
              <a:lnSpc>
                <a:spcPct val="100000"/>
              </a:lnSpc>
              <a:spcBef>
                <a:spcPts val="0"/>
              </a:spcBef>
              <a:spcAft>
                <a:spcPts val="0"/>
              </a:spcAft>
              <a:buClr>
                <a:srgbClr val="FFFFFF"/>
              </a:buClr>
              <a:buSzPts val="1800"/>
              <a:buNone/>
              <a:defRPr/>
            </a:lvl5pPr>
            <a:lvl6pPr lvl="5" algn="ctr" rtl="0">
              <a:lnSpc>
                <a:spcPct val="100000"/>
              </a:lnSpc>
              <a:spcBef>
                <a:spcPts val="0"/>
              </a:spcBef>
              <a:spcAft>
                <a:spcPts val="0"/>
              </a:spcAft>
              <a:buClr>
                <a:srgbClr val="FFFFFF"/>
              </a:buClr>
              <a:buSzPts val="1800"/>
              <a:buNone/>
              <a:defRPr/>
            </a:lvl6pPr>
            <a:lvl7pPr lvl="6" algn="ctr" rtl="0">
              <a:lnSpc>
                <a:spcPct val="100000"/>
              </a:lnSpc>
              <a:spcBef>
                <a:spcPts val="0"/>
              </a:spcBef>
              <a:spcAft>
                <a:spcPts val="0"/>
              </a:spcAft>
              <a:buClr>
                <a:srgbClr val="FFFFFF"/>
              </a:buClr>
              <a:buSzPts val="1800"/>
              <a:buNone/>
              <a:defRPr/>
            </a:lvl7pPr>
            <a:lvl8pPr lvl="7" algn="ctr" rtl="0">
              <a:lnSpc>
                <a:spcPct val="100000"/>
              </a:lnSpc>
              <a:spcBef>
                <a:spcPts val="0"/>
              </a:spcBef>
              <a:spcAft>
                <a:spcPts val="0"/>
              </a:spcAft>
              <a:buClr>
                <a:srgbClr val="FFFFFF"/>
              </a:buClr>
              <a:buSzPts val="1800"/>
              <a:buNone/>
              <a:defRPr/>
            </a:lvl8pPr>
            <a:lvl9pPr lvl="8" algn="ctr" rtl="0">
              <a:lnSpc>
                <a:spcPct val="100000"/>
              </a:lnSpc>
              <a:spcBef>
                <a:spcPts val="0"/>
              </a:spcBef>
              <a:spcAft>
                <a:spcPts val="0"/>
              </a:spcAft>
              <a:buClr>
                <a:srgbClr val="FFFFFF"/>
              </a:buClr>
              <a:buSzPts val="1800"/>
              <a:buNone/>
              <a:defRPr/>
            </a:lvl9pPr>
          </a:lstStyle>
          <a:p>
            <a:endParaRPr/>
          </a:p>
        </p:txBody>
      </p:sp>
      <p:sp>
        <p:nvSpPr>
          <p:cNvPr id="26" name="Google Shape;26;p6"/>
          <p:cNvSpPr txBox="1">
            <a:spLocks noGrp="1"/>
          </p:cNvSpPr>
          <p:nvPr>
            <p:ph type="body" idx="1"/>
          </p:nvPr>
        </p:nvSpPr>
        <p:spPr>
          <a:xfrm>
            <a:off x="4833937" y="11465718"/>
            <a:ext cx="14716200" cy="1589400"/>
          </a:xfrm>
          <a:prstGeom prst="rect">
            <a:avLst/>
          </a:prstGeom>
          <a:noFill/>
          <a:ln>
            <a:noFill/>
          </a:ln>
        </p:spPr>
        <p:txBody>
          <a:bodyPr spcFirstLastPara="1" wrap="square" lIns="71425" tIns="71425" rIns="71425" bIns="71425" anchor="t" anchorCtr="0">
            <a:noAutofit/>
          </a:bodyPr>
          <a:lstStyle>
            <a:lvl1pPr marL="457200" lvl="0" indent="-228600" algn="ctr" rtl="0">
              <a:lnSpc>
                <a:spcPct val="100000"/>
              </a:lnSpc>
              <a:spcBef>
                <a:spcPts val="0"/>
              </a:spcBef>
              <a:spcAft>
                <a:spcPts val="0"/>
              </a:spcAft>
              <a:buClr>
                <a:srgbClr val="FFFFFF"/>
              </a:buClr>
              <a:buSzPts val="5200"/>
              <a:buFont typeface="Helvetica Neue"/>
              <a:buNone/>
              <a:defRPr sz="5200"/>
            </a:lvl1pPr>
            <a:lvl2pPr marL="914400" lvl="1" indent="-228600" algn="ctr" rtl="0">
              <a:lnSpc>
                <a:spcPct val="100000"/>
              </a:lnSpc>
              <a:spcBef>
                <a:spcPts val="0"/>
              </a:spcBef>
              <a:spcAft>
                <a:spcPts val="0"/>
              </a:spcAft>
              <a:buClr>
                <a:srgbClr val="FFFFFF"/>
              </a:buClr>
              <a:buSzPts val="5200"/>
              <a:buFont typeface="Helvetica Neue"/>
              <a:buNone/>
              <a:defRPr sz="5200"/>
            </a:lvl2pPr>
            <a:lvl3pPr marL="1371600" lvl="2" indent="-228600" algn="ctr" rtl="0">
              <a:lnSpc>
                <a:spcPct val="100000"/>
              </a:lnSpc>
              <a:spcBef>
                <a:spcPts val="0"/>
              </a:spcBef>
              <a:spcAft>
                <a:spcPts val="0"/>
              </a:spcAft>
              <a:buClr>
                <a:srgbClr val="FFFFFF"/>
              </a:buClr>
              <a:buSzPts val="5200"/>
              <a:buFont typeface="Helvetica Neue"/>
              <a:buNone/>
              <a:defRPr sz="5200"/>
            </a:lvl3pPr>
            <a:lvl4pPr marL="1828800" lvl="3" indent="-228600" algn="ctr" rtl="0">
              <a:lnSpc>
                <a:spcPct val="100000"/>
              </a:lnSpc>
              <a:spcBef>
                <a:spcPts val="0"/>
              </a:spcBef>
              <a:spcAft>
                <a:spcPts val="0"/>
              </a:spcAft>
              <a:buClr>
                <a:srgbClr val="FFFFFF"/>
              </a:buClr>
              <a:buSzPts val="5200"/>
              <a:buFont typeface="Helvetica Neue"/>
              <a:buNone/>
              <a:defRPr sz="5200"/>
            </a:lvl4pPr>
            <a:lvl5pPr marL="2286000" lvl="4" indent="-228600" algn="ctr" rtl="0">
              <a:lnSpc>
                <a:spcPct val="100000"/>
              </a:lnSpc>
              <a:spcBef>
                <a:spcPts val="0"/>
              </a:spcBef>
              <a:spcAft>
                <a:spcPts val="0"/>
              </a:spcAft>
              <a:buClr>
                <a:srgbClr val="FFFFFF"/>
              </a:buClr>
              <a:buSzPts val="5200"/>
              <a:buFont typeface="Helvetica Neue"/>
              <a:buNone/>
              <a:defRPr sz="5200"/>
            </a:lvl5pPr>
            <a:lvl6pPr marL="2743200" lvl="5" indent="-394335" algn="l" rtl="0">
              <a:lnSpc>
                <a:spcPct val="100000"/>
              </a:lnSpc>
              <a:spcBef>
                <a:spcPts val="5900"/>
              </a:spcBef>
              <a:spcAft>
                <a:spcPts val="0"/>
              </a:spcAft>
              <a:buSzPts val="2610"/>
              <a:buChar char="•"/>
              <a:defRPr/>
            </a:lvl6pPr>
            <a:lvl7pPr marL="3200400" lvl="6" indent="-394335" algn="l" rtl="0">
              <a:lnSpc>
                <a:spcPct val="100000"/>
              </a:lnSpc>
              <a:spcBef>
                <a:spcPts val="5900"/>
              </a:spcBef>
              <a:spcAft>
                <a:spcPts val="0"/>
              </a:spcAft>
              <a:buSzPts val="2610"/>
              <a:buChar char="•"/>
              <a:defRPr/>
            </a:lvl7pPr>
            <a:lvl8pPr marL="3657600" lvl="7" indent="-394334" algn="l" rtl="0">
              <a:lnSpc>
                <a:spcPct val="100000"/>
              </a:lnSpc>
              <a:spcBef>
                <a:spcPts val="5900"/>
              </a:spcBef>
              <a:spcAft>
                <a:spcPts val="0"/>
              </a:spcAft>
              <a:buSzPts val="2610"/>
              <a:buChar char="•"/>
              <a:defRPr/>
            </a:lvl8pPr>
            <a:lvl9pPr marL="4114800" lvl="8" indent="-394334" algn="l" rtl="0">
              <a:lnSpc>
                <a:spcPct val="100000"/>
              </a:lnSpc>
              <a:spcBef>
                <a:spcPts val="5900"/>
              </a:spcBef>
              <a:spcAft>
                <a:spcPts val="0"/>
              </a:spcAft>
              <a:buSzPts val="2610"/>
              <a:buChar char="•"/>
              <a:defRPr/>
            </a:lvl9pPr>
          </a:lstStyle>
          <a:p>
            <a:endParaRPr/>
          </a:p>
        </p:txBody>
      </p:sp>
      <p:sp>
        <p:nvSpPr>
          <p:cNvPr id="27" name="Google Shape;27;p6"/>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833937" y="4536281"/>
            <a:ext cx="14716200" cy="4643400"/>
          </a:xfrm>
          <a:prstGeom prst="rect">
            <a:avLst/>
          </a:prstGeom>
          <a:noFill/>
          <a:ln>
            <a:noFill/>
          </a:ln>
        </p:spPr>
        <p:txBody>
          <a:bodyPr spcFirstLastPara="1" wrap="square" lIns="71425" tIns="71425" rIns="71425" bIns="71425" anchor="ctr"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Clr>
                <a:srgbClr val="FFFFFF"/>
              </a:buClr>
              <a:buSzPts val="1800"/>
              <a:buNone/>
              <a:defRPr/>
            </a:lvl2pPr>
            <a:lvl3pPr lvl="2" algn="ctr" rtl="0">
              <a:lnSpc>
                <a:spcPct val="100000"/>
              </a:lnSpc>
              <a:spcBef>
                <a:spcPts val="0"/>
              </a:spcBef>
              <a:spcAft>
                <a:spcPts val="0"/>
              </a:spcAft>
              <a:buClr>
                <a:srgbClr val="FFFFFF"/>
              </a:buClr>
              <a:buSzPts val="1800"/>
              <a:buNone/>
              <a:defRPr/>
            </a:lvl3pPr>
            <a:lvl4pPr lvl="3" algn="ctr" rtl="0">
              <a:lnSpc>
                <a:spcPct val="100000"/>
              </a:lnSpc>
              <a:spcBef>
                <a:spcPts val="0"/>
              </a:spcBef>
              <a:spcAft>
                <a:spcPts val="0"/>
              </a:spcAft>
              <a:buClr>
                <a:srgbClr val="FFFFFF"/>
              </a:buClr>
              <a:buSzPts val="1800"/>
              <a:buNone/>
              <a:defRPr/>
            </a:lvl4pPr>
            <a:lvl5pPr lvl="4" algn="ctr" rtl="0">
              <a:lnSpc>
                <a:spcPct val="100000"/>
              </a:lnSpc>
              <a:spcBef>
                <a:spcPts val="0"/>
              </a:spcBef>
              <a:spcAft>
                <a:spcPts val="0"/>
              </a:spcAft>
              <a:buClr>
                <a:srgbClr val="FFFFFF"/>
              </a:buClr>
              <a:buSzPts val="1800"/>
              <a:buNone/>
              <a:defRPr/>
            </a:lvl5pPr>
            <a:lvl6pPr lvl="5" algn="ctr" rtl="0">
              <a:lnSpc>
                <a:spcPct val="100000"/>
              </a:lnSpc>
              <a:spcBef>
                <a:spcPts val="0"/>
              </a:spcBef>
              <a:spcAft>
                <a:spcPts val="0"/>
              </a:spcAft>
              <a:buClr>
                <a:srgbClr val="FFFFFF"/>
              </a:buClr>
              <a:buSzPts val="1800"/>
              <a:buNone/>
              <a:defRPr/>
            </a:lvl6pPr>
            <a:lvl7pPr lvl="6" algn="ctr" rtl="0">
              <a:lnSpc>
                <a:spcPct val="100000"/>
              </a:lnSpc>
              <a:spcBef>
                <a:spcPts val="0"/>
              </a:spcBef>
              <a:spcAft>
                <a:spcPts val="0"/>
              </a:spcAft>
              <a:buClr>
                <a:srgbClr val="FFFFFF"/>
              </a:buClr>
              <a:buSzPts val="1800"/>
              <a:buNone/>
              <a:defRPr/>
            </a:lvl7pPr>
            <a:lvl8pPr lvl="7" algn="ctr" rtl="0">
              <a:lnSpc>
                <a:spcPct val="100000"/>
              </a:lnSpc>
              <a:spcBef>
                <a:spcPts val="0"/>
              </a:spcBef>
              <a:spcAft>
                <a:spcPts val="0"/>
              </a:spcAft>
              <a:buClr>
                <a:srgbClr val="FFFFFF"/>
              </a:buClr>
              <a:buSzPts val="1800"/>
              <a:buNone/>
              <a:defRPr/>
            </a:lvl8pPr>
            <a:lvl9pPr lvl="8" algn="ctr" rtl="0">
              <a:lnSpc>
                <a:spcPct val="100000"/>
              </a:lnSpc>
              <a:spcBef>
                <a:spcPts val="0"/>
              </a:spcBef>
              <a:spcAft>
                <a:spcPts val="0"/>
              </a:spcAft>
              <a:buClr>
                <a:srgbClr val="FFFFFF"/>
              </a:buClr>
              <a:buSzPts val="1800"/>
              <a:buNone/>
              <a:defRPr/>
            </a:lvl9pPr>
          </a:lstStyle>
          <a:p>
            <a:endParaRPr/>
          </a:p>
        </p:txBody>
      </p:sp>
      <p:sp>
        <p:nvSpPr>
          <p:cNvPr id="30" name="Google Shape;30;p7"/>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31"/>
        <p:cNvGrpSpPr/>
        <p:nvPr/>
      </p:nvGrpSpPr>
      <p:grpSpPr>
        <a:xfrm>
          <a:off x="0" y="0"/>
          <a:ext cx="0" cy="0"/>
          <a:chOff x="0" y="0"/>
          <a:chExt cx="0" cy="0"/>
        </a:xfrm>
      </p:grpSpPr>
      <p:sp>
        <p:nvSpPr>
          <p:cNvPr id="32" name="Google Shape;32;p8"/>
          <p:cNvSpPr>
            <a:spLocks noGrp="1"/>
          </p:cNvSpPr>
          <p:nvPr>
            <p:ph type="pic" idx="2"/>
          </p:nvPr>
        </p:nvSpPr>
        <p:spPr>
          <a:xfrm>
            <a:off x="12495609" y="898481"/>
            <a:ext cx="7500900" cy="1155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9pPr>
          </a:lstStyle>
          <a:p>
            <a:endParaRPr/>
          </a:p>
        </p:txBody>
      </p:sp>
      <p:sp>
        <p:nvSpPr>
          <p:cNvPr id="33" name="Google Shape;33;p8"/>
          <p:cNvSpPr txBox="1">
            <a:spLocks noGrp="1"/>
          </p:cNvSpPr>
          <p:nvPr>
            <p:ph type="title"/>
          </p:nvPr>
        </p:nvSpPr>
        <p:spPr>
          <a:xfrm>
            <a:off x="4387453" y="892968"/>
            <a:ext cx="7500900" cy="5607900"/>
          </a:xfrm>
          <a:prstGeom prst="rect">
            <a:avLst/>
          </a:prstGeom>
          <a:noFill/>
          <a:ln>
            <a:noFill/>
          </a:ln>
        </p:spPr>
        <p:txBody>
          <a:bodyPr spcFirstLastPara="1" wrap="square" lIns="71425" tIns="71425" rIns="71425" bIns="71425" anchor="b" anchorCtr="0">
            <a:noAutofit/>
          </a:bodyPr>
          <a:lstStyle>
            <a:lvl1pPr lvl="0" algn="ctr" rtl="0">
              <a:lnSpc>
                <a:spcPct val="100000"/>
              </a:lnSpc>
              <a:spcBef>
                <a:spcPts val="0"/>
              </a:spcBef>
              <a:spcAft>
                <a:spcPts val="0"/>
              </a:spcAft>
              <a:buClr>
                <a:srgbClr val="FFFFFF"/>
              </a:buClr>
              <a:buSzPts val="8400"/>
              <a:buFont typeface="Helvetica Neue"/>
              <a:buNone/>
              <a:defRPr sz="8400"/>
            </a:lvl1pPr>
            <a:lvl2pPr lvl="1" algn="ctr" rtl="0">
              <a:lnSpc>
                <a:spcPct val="100000"/>
              </a:lnSpc>
              <a:spcBef>
                <a:spcPts val="0"/>
              </a:spcBef>
              <a:spcAft>
                <a:spcPts val="0"/>
              </a:spcAft>
              <a:buClr>
                <a:srgbClr val="FFFFFF"/>
              </a:buClr>
              <a:buSzPts val="1800"/>
              <a:buNone/>
              <a:defRPr/>
            </a:lvl2pPr>
            <a:lvl3pPr lvl="2" algn="ctr" rtl="0">
              <a:lnSpc>
                <a:spcPct val="100000"/>
              </a:lnSpc>
              <a:spcBef>
                <a:spcPts val="0"/>
              </a:spcBef>
              <a:spcAft>
                <a:spcPts val="0"/>
              </a:spcAft>
              <a:buClr>
                <a:srgbClr val="FFFFFF"/>
              </a:buClr>
              <a:buSzPts val="1800"/>
              <a:buNone/>
              <a:defRPr/>
            </a:lvl3pPr>
            <a:lvl4pPr lvl="3" algn="ctr" rtl="0">
              <a:lnSpc>
                <a:spcPct val="100000"/>
              </a:lnSpc>
              <a:spcBef>
                <a:spcPts val="0"/>
              </a:spcBef>
              <a:spcAft>
                <a:spcPts val="0"/>
              </a:spcAft>
              <a:buClr>
                <a:srgbClr val="FFFFFF"/>
              </a:buClr>
              <a:buSzPts val="1800"/>
              <a:buNone/>
              <a:defRPr/>
            </a:lvl4pPr>
            <a:lvl5pPr lvl="4" algn="ctr" rtl="0">
              <a:lnSpc>
                <a:spcPct val="100000"/>
              </a:lnSpc>
              <a:spcBef>
                <a:spcPts val="0"/>
              </a:spcBef>
              <a:spcAft>
                <a:spcPts val="0"/>
              </a:spcAft>
              <a:buClr>
                <a:srgbClr val="FFFFFF"/>
              </a:buClr>
              <a:buSzPts val="1800"/>
              <a:buNone/>
              <a:defRPr/>
            </a:lvl5pPr>
            <a:lvl6pPr lvl="5" algn="ctr" rtl="0">
              <a:lnSpc>
                <a:spcPct val="100000"/>
              </a:lnSpc>
              <a:spcBef>
                <a:spcPts val="0"/>
              </a:spcBef>
              <a:spcAft>
                <a:spcPts val="0"/>
              </a:spcAft>
              <a:buClr>
                <a:srgbClr val="FFFFFF"/>
              </a:buClr>
              <a:buSzPts val="1800"/>
              <a:buNone/>
              <a:defRPr/>
            </a:lvl6pPr>
            <a:lvl7pPr lvl="6" algn="ctr" rtl="0">
              <a:lnSpc>
                <a:spcPct val="100000"/>
              </a:lnSpc>
              <a:spcBef>
                <a:spcPts val="0"/>
              </a:spcBef>
              <a:spcAft>
                <a:spcPts val="0"/>
              </a:spcAft>
              <a:buClr>
                <a:srgbClr val="FFFFFF"/>
              </a:buClr>
              <a:buSzPts val="1800"/>
              <a:buNone/>
              <a:defRPr/>
            </a:lvl7pPr>
            <a:lvl8pPr lvl="7" algn="ctr" rtl="0">
              <a:lnSpc>
                <a:spcPct val="100000"/>
              </a:lnSpc>
              <a:spcBef>
                <a:spcPts val="0"/>
              </a:spcBef>
              <a:spcAft>
                <a:spcPts val="0"/>
              </a:spcAft>
              <a:buClr>
                <a:srgbClr val="FFFFFF"/>
              </a:buClr>
              <a:buSzPts val="1800"/>
              <a:buNone/>
              <a:defRPr/>
            </a:lvl8pPr>
            <a:lvl9pPr lvl="8" algn="ctr" rtl="0">
              <a:lnSpc>
                <a:spcPct val="100000"/>
              </a:lnSpc>
              <a:spcBef>
                <a:spcPts val="0"/>
              </a:spcBef>
              <a:spcAft>
                <a:spcPts val="0"/>
              </a:spcAft>
              <a:buClr>
                <a:srgbClr val="FFFFFF"/>
              </a:buClr>
              <a:buSzPts val="1800"/>
              <a:buNone/>
              <a:defRPr/>
            </a:lvl9pPr>
          </a:lstStyle>
          <a:p>
            <a:endParaRPr/>
          </a:p>
        </p:txBody>
      </p:sp>
      <p:sp>
        <p:nvSpPr>
          <p:cNvPr id="34" name="Google Shape;34;p8"/>
          <p:cNvSpPr txBox="1">
            <a:spLocks noGrp="1"/>
          </p:cNvSpPr>
          <p:nvPr>
            <p:ph type="body" idx="1"/>
          </p:nvPr>
        </p:nvSpPr>
        <p:spPr>
          <a:xfrm>
            <a:off x="4387453" y="6643687"/>
            <a:ext cx="7500900" cy="5786400"/>
          </a:xfrm>
          <a:prstGeom prst="rect">
            <a:avLst/>
          </a:prstGeom>
          <a:noFill/>
          <a:ln>
            <a:noFill/>
          </a:ln>
        </p:spPr>
        <p:txBody>
          <a:bodyPr spcFirstLastPara="1" wrap="square" lIns="71425" tIns="71425" rIns="71425" bIns="71425" anchor="t" anchorCtr="0">
            <a:noAutofit/>
          </a:bodyPr>
          <a:lstStyle>
            <a:lvl1pPr marL="457200" lvl="0" indent="-228600" algn="ctr" rtl="0">
              <a:lnSpc>
                <a:spcPct val="100000"/>
              </a:lnSpc>
              <a:spcBef>
                <a:spcPts val="0"/>
              </a:spcBef>
              <a:spcAft>
                <a:spcPts val="0"/>
              </a:spcAft>
              <a:buClr>
                <a:srgbClr val="FFFFFF"/>
              </a:buClr>
              <a:buSzPts val="5200"/>
              <a:buFont typeface="Helvetica Neue"/>
              <a:buNone/>
              <a:defRPr sz="5200"/>
            </a:lvl1pPr>
            <a:lvl2pPr marL="914400" lvl="1" indent="-228600" algn="ctr" rtl="0">
              <a:lnSpc>
                <a:spcPct val="100000"/>
              </a:lnSpc>
              <a:spcBef>
                <a:spcPts val="0"/>
              </a:spcBef>
              <a:spcAft>
                <a:spcPts val="0"/>
              </a:spcAft>
              <a:buClr>
                <a:srgbClr val="FFFFFF"/>
              </a:buClr>
              <a:buSzPts val="5200"/>
              <a:buFont typeface="Helvetica Neue"/>
              <a:buNone/>
              <a:defRPr sz="5200"/>
            </a:lvl2pPr>
            <a:lvl3pPr marL="1371600" lvl="2" indent="-228600" algn="ctr" rtl="0">
              <a:lnSpc>
                <a:spcPct val="100000"/>
              </a:lnSpc>
              <a:spcBef>
                <a:spcPts val="0"/>
              </a:spcBef>
              <a:spcAft>
                <a:spcPts val="0"/>
              </a:spcAft>
              <a:buClr>
                <a:srgbClr val="FFFFFF"/>
              </a:buClr>
              <a:buSzPts val="5200"/>
              <a:buFont typeface="Helvetica Neue"/>
              <a:buNone/>
              <a:defRPr sz="5200"/>
            </a:lvl3pPr>
            <a:lvl4pPr marL="1828800" lvl="3" indent="-228600" algn="ctr" rtl="0">
              <a:lnSpc>
                <a:spcPct val="100000"/>
              </a:lnSpc>
              <a:spcBef>
                <a:spcPts val="0"/>
              </a:spcBef>
              <a:spcAft>
                <a:spcPts val="0"/>
              </a:spcAft>
              <a:buClr>
                <a:srgbClr val="FFFFFF"/>
              </a:buClr>
              <a:buSzPts val="5200"/>
              <a:buFont typeface="Helvetica Neue"/>
              <a:buNone/>
              <a:defRPr sz="5200"/>
            </a:lvl4pPr>
            <a:lvl5pPr marL="2286000" lvl="4" indent="-228600" algn="ctr" rtl="0">
              <a:lnSpc>
                <a:spcPct val="100000"/>
              </a:lnSpc>
              <a:spcBef>
                <a:spcPts val="0"/>
              </a:spcBef>
              <a:spcAft>
                <a:spcPts val="0"/>
              </a:spcAft>
              <a:buClr>
                <a:srgbClr val="FFFFFF"/>
              </a:buClr>
              <a:buSzPts val="5200"/>
              <a:buFont typeface="Helvetica Neue"/>
              <a:buNone/>
              <a:defRPr sz="5200"/>
            </a:lvl5pPr>
            <a:lvl6pPr marL="2743200" lvl="5" indent="-394335" algn="l" rtl="0">
              <a:lnSpc>
                <a:spcPct val="100000"/>
              </a:lnSpc>
              <a:spcBef>
                <a:spcPts val="5900"/>
              </a:spcBef>
              <a:spcAft>
                <a:spcPts val="0"/>
              </a:spcAft>
              <a:buSzPts val="2610"/>
              <a:buChar char="•"/>
              <a:defRPr/>
            </a:lvl6pPr>
            <a:lvl7pPr marL="3200400" lvl="6" indent="-394335" algn="l" rtl="0">
              <a:lnSpc>
                <a:spcPct val="100000"/>
              </a:lnSpc>
              <a:spcBef>
                <a:spcPts val="5900"/>
              </a:spcBef>
              <a:spcAft>
                <a:spcPts val="0"/>
              </a:spcAft>
              <a:buSzPts val="2610"/>
              <a:buChar char="•"/>
              <a:defRPr/>
            </a:lvl7pPr>
            <a:lvl8pPr marL="3657600" lvl="7" indent="-394334" algn="l" rtl="0">
              <a:lnSpc>
                <a:spcPct val="100000"/>
              </a:lnSpc>
              <a:spcBef>
                <a:spcPts val="5900"/>
              </a:spcBef>
              <a:spcAft>
                <a:spcPts val="0"/>
              </a:spcAft>
              <a:buSzPts val="2610"/>
              <a:buChar char="•"/>
              <a:defRPr/>
            </a:lvl8pPr>
            <a:lvl9pPr marL="4114800" lvl="8" indent="-394334" algn="l" rtl="0">
              <a:lnSpc>
                <a:spcPct val="100000"/>
              </a:lnSpc>
              <a:spcBef>
                <a:spcPts val="5900"/>
              </a:spcBef>
              <a:spcAft>
                <a:spcPts val="0"/>
              </a:spcAft>
              <a:buSzPts val="2610"/>
              <a:buChar char="•"/>
              <a:defRPr/>
            </a:lvl9pPr>
          </a:lstStyle>
          <a:p>
            <a:endParaRPr/>
          </a:p>
        </p:txBody>
      </p:sp>
      <p:sp>
        <p:nvSpPr>
          <p:cNvPr id="35" name="Google Shape;35;p8"/>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4387453" y="357187"/>
            <a:ext cx="15609000" cy="3036000"/>
          </a:xfrm>
          <a:prstGeom prst="rect">
            <a:avLst/>
          </a:prstGeom>
          <a:noFill/>
          <a:ln>
            <a:noFill/>
          </a:ln>
        </p:spPr>
        <p:txBody>
          <a:bodyPr spcFirstLastPara="1" wrap="square" lIns="71425" tIns="71425" rIns="71425" bIns="71425" anchor="ctr"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Clr>
                <a:srgbClr val="FFFFFF"/>
              </a:buClr>
              <a:buSzPts val="1800"/>
              <a:buNone/>
              <a:defRPr/>
            </a:lvl2pPr>
            <a:lvl3pPr lvl="2" algn="ctr" rtl="0">
              <a:lnSpc>
                <a:spcPct val="100000"/>
              </a:lnSpc>
              <a:spcBef>
                <a:spcPts val="0"/>
              </a:spcBef>
              <a:spcAft>
                <a:spcPts val="0"/>
              </a:spcAft>
              <a:buClr>
                <a:srgbClr val="FFFFFF"/>
              </a:buClr>
              <a:buSzPts val="1800"/>
              <a:buNone/>
              <a:defRPr/>
            </a:lvl3pPr>
            <a:lvl4pPr lvl="3" algn="ctr" rtl="0">
              <a:lnSpc>
                <a:spcPct val="100000"/>
              </a:lnSpc>
              <a:spcBef>
                <a:spcPts val="0"/>
              </a:spcBef>
              <a:spcAft>
                <a:spcPts val="0"/>
              </a:spcAft>
              <a:buClr>
                <a:srgbClr val="FFFFFF"/>
              </a:buClr>
              <a:buSzPts val="1800"/>
              <a:buNone/>
              <a:defRPr/>
            </a:lvl4pPr>
            <a:lvl5pPr lvl="4" algn="ctr" rtl="0">
              <a:lnSpc>
                <a:spcPct val="100000"/>
              </a:lnSpc>
              <a:spcBef>
                <a:spcPts val="0"/>
              </a:spcBef>
              <a:spcAft>
                <a:spcPts val="0"/>
              </a:spcAft>
              <a:buClr>
                <a:srgbClr val="FFFFFF"/>
              </a:buClr>
              <a:buSzPts val="1800"/>
              <a:buNone/>
              <a:defRPr/>
            </a:lvl5pPr>
            <a:lvl6pPr lvl="5" algn="ctr" rtl="0">
              <a:lnSpc>
                <a:spcPct val="100000"/>
              </a:lnSpc>
              <a:spcBef>
                <a:spcPts val="0"/>
              </a:spcBef>
              <a:spcAft>
                <a:spcPts val="0"/>
              </a:spcAft>
              <a:buClr>
                <a:srgbClr val="FFFFFF"/>
              </a:buClr>
              <a:buSzPts val="1800"/>
              <a:buNone/>
              <a:defRPr/>
            </a:lvl6pPr>
            <a:lvl7pPr lvl="6" algn="ctr" rtl="0">
              <a:lnSpc>
                <a:spcPct val="100000"/>
              </a:lnSpc>
              <a:spcBef>
                <a:spcPts val="0"/>
              </a:spcBef>
              <a:spcAft>
                <a:spcPts val="0"/>
              </a:spcAft>
              <a:buClr>
                <a:srgbClr val="FFFFFF"/>
              </a:buClr>
              <a:buSzPts val="1800"/>
              <a:buNone/>
              <a:defRPr/>
            </a:lvl7pPr>
            <a:lvl8pPr lvl="7" algn="ctr" rtl="0">
              <a:lnSpc>
                <a:spcPct val="100000"/>
              </a:lnSpc>
              <a:spcBef>
                <a:spcPts val="0"/>
              </a:spcBef>
              <a:spcAft>
                <a:spcPts val="0"/>
              </a:spcAft>
              <a:buClr>
                <a:srgbClr val="FFFFFF"/>
              </a:buClr>
              <a:buSzPts val="1800"/>
              <a:buNone/>
              <a:defRPr/>
            </a:lvl8pPr>
            <a:lvl9pPr lvl="8" algn="ctr" rtl="0">
              <a:lnSpc>
                <a:spcPct val="100000"/>
              </a:lnSpc>
              <a:spcBef>
                <a:spcPts val="0"/>
              </a:spcBef>
              <a:spcAft>
                <a:spcPts val="0"/>
              </a:spcAft>
              <a:buClr>
                <a:srgbClr val="FFFFFF"/>
              </a:buClr>
              <a:buSzPts val="1800"/>
              <a:buNone/>
              <a:defRPr/>
            </a:lvl9pPr>
          </a:lstStyle>
          <a:p>
            <a:endParaRPr/>
          </a:p>
        </p:txBody>
      </p:sp>
      <p:sp>
        <p:nvSpPr>
          <p:cNvPr id="38" name="Google Shape;38;p9"/>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9"/>
        <p:cNvGrpSpPr/>
        <p:nvPr/>
      </p:nvGrpSpPr>
      <p:grpSpPr>
        <a:xfrm>
          <a:off x="0" y="0"/>
          <a:ext cx="0" cy="0"/>
          <a:chOff x="0" y="0"/>
          <a:chExt cx="0" cy="0"/>
        </a:xfrm>
      </p:grpSpPr>
      <p:sp>
        <p:nvSpPr>
          <p:cNvPr id="40" name="Google Shape;40;p10"/>
          <p:cNvSpPr>
            <a:spLocks noGrp="1"/>
          </p:cNvSpPr>
          <p:nvPr>
            <p:ph type="pic" idx="2"/>
          </p:nvPr>
        </p:nvSpPr>
        <p:spPr>
          <a:xfrm>
            <a:off x="12495609" y="3643312"/>
            <a:ext cx="7500900" cy="8840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9pPr>
          </a:lstStyle>
          <a:p>
            <a:endParaRPr/>
          </a:p>
        </p:txBody>
      </p:sp>
      <p:sp>
        <p:nvSpPr>
          <p:cNvPr id="41" name="Google Shape;41;p10"/>
          <p:cNvSpPr txBox="1">
            <a:spLocks noGrp="1"/>
          </p:cNvSpPr>
          <p:nvPr>
            <p:ph type="title"/>
          </p:nvPr>
        </p:nvSpPr>
        <p:spPr>
          <a:xfrm>
            <a:off x="4387453" y="357187"/>
            <a:ext cx="15609000" cy="3036000"/>
          </a:xfrm>
          <a:prstGeom prst="rect">
            <a:avLst/>
          </a:prstGeom>
          <a:noFill/>
          <a:ln>
            <a:noFill/>
          </a:ln>
        </p:spPr>
        <p:txBody>
          <a:bodyPr spcFirstLastPara="1" wrap="square" lIns="71425" tIns="71425" rIns="71425" bIns="71425" anchor="ctr"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Clr>
                <a:srgbClr val="FFFFFF"/>
              </a:buClr>
              <a:buSzPts val="1800"/>
              <a:buNone/>
              <a:defRPr/>
            </a:lvl2pPr>
            <a:lvl3pPr lvl="2" algn="ctr" rtl="0">
              <a:lnSpc>
                <a:spcPct val="100000"/>
              </a:lnSpc>
              <a:spcBef>
                <a:spcPts val="0"/>
              </a:spcBef>
              <a:spcAft>
                <a:spcPts val="0"/>
              </a:spcAft>
              <a:buClr>
                <a:srgbClr val="FFFFFF"/>
              </a:buClr>
              <a:buSzPts val="1800"/>
              <a:buNone/>
              <a:defRPr/>
            </a:lvl3pPr>
            <a:lvl4pPr lvl="3" algn="ctr" rtl="0">
              <a:lnSpc>
                <a:spcPct val="100000"/>
              </a:lnSpc>
              <a:spcBef>
                <a:spcPts val="0"/>
              </a:spcBef>
              <a:spcAft>
                <a:spcPts val="0"/>
              </a:spcAft>
              <a:buClr>
                <a:srgbClr val="FFFFFF"/>
              </a:buClr>
              <a:buSzPts val="1800"/>
              <a:buNone/>
              <a:defRPr/>
            </a:lvl4pPr>
            <a:lvl5pPr lvl="4" algn="ctr" rtl="0">
              <a:lnSpc>
                <a:spcPct val="100000"/>
              </a:lnSpc>
              <a:spcBef>
                <a:spcPts val="0"/>
              </a:spcBef>
              <a:spcAft>
                <a:spcPts val="0"/>
              </a:spcAft>
              <a:buClr>
                <a:srgbClr val="FFFFFF"/>
              </a:buClr>
              <a:buSzPts val="1800"/>
              <a:buNone/>
              <a:defRPr/>
            </a:lvl5pPr>
            <a:lvl6pPr lvl="5" algn="ctr" rtl="0">
              <a:lnSpc>
                <a:spcPct val="100000"/>
              </a:lnSpc>
              <a:spcBef>
                <a:spcPts val="0"/>
              </a:spcBef>
              <a:spcAft>
                <a:spcPts val="0"/>
              </a:spcAft>
              <a:buClr>
                <a:srgbClr val="FFFFFF"/>
              </a:buClr>
              <a:buSzPts val="1800"/>
              <a:buNone/>
              <a:defRPr/>
            </a:lvl6pPr>
            <a:lvl7pPr lvl="6" algn="ctr" rtl="0">
              <a:lnSpc>
                <a:spcPct val="100000"/>
              </a:lnSpc>
              <a:spcBef>
                <a:spcPts val="0"/>
              </a:spcBef>
              <a:spcAft>
                <a:spcPts val="0"/>
              </a:spcAft>
              <a:buClr>
                <a:srgbClr val="FFFFFF"/>
              </a:buClr>
              <a:buSzPts val="1800"/>
              <a:buNone/>
              <a:defRPr/>
            </a:lvl7pPr>
            <a:lvl8pPr lvl="7" algn="ctr" rtl="0">
              <a:lnSpc>
                <a:spcPct val="100000"/>
              </a:lnSpc>
              <a:spcBef>
                <a:spcPts val="0"/>
              </a:spcBef>
              <a:spcAft>
                <a:spcPts val="0"/>
              </a:spcAft>
              <a:buClr>
                <a:srgbClr val="FFFFFF"/>
              </a:buClr>
              <a:buSzPts val="1800"/>
              <a:buNone/>
              <a:defRPr/>
            </a:lvl8pPr>
            <a:lvl9pPr lvl="8" algn="ctr" rtl="0">
              <a:lnSpc>
                <a:spcPct val="100000"/>
              </a:lnSpc>
              <a:spcBef>
                <a:spcPts val="0"/>
              </a:spcBef>
              <a:spcAft>
                <a:spcPts val="0"/>
              </a:spcAft>
              <a:buClr>
                <a:srgbClr val="FFFFFF"/>
              </a:buClr>
              <a:buSzPts val="1800"/>
              <a:buNone/>
              <a:defRPr/>
            </a:lvl9pPr>
          </a:lstStyle>
          <a:p>
            <a:endParaRPr/>
          </a:p>
        </p:txBody>
      </p:sp>
      <p:sp>
        <p:nvSpPr>
          <p:cNvPr id="42" name="Google Shape;42;p10"/>
          <p:cNvSpPr txBox="1">
            <a:spLocks noGrp="1"/>
          </p:cNvSpPr>
          <p:nvPr>
            <p:ph type="body" idx="1"/>
          </p:nvPr>
        </p:nvSpPr>
        <p:spPr>
          <a:xfrm>
            <a:off x="4387453" y="3643312"/>
            <a:ext cx="7500900" cy="8840400"/>
          </a:xfrm>
          <a:prstGeom prst="rect">
            <a:avLst/>
          </a:prstGeom>
          <a:noFill/>
          <a:ln>
            <a:noFill/>
          </a:ln>
        </p:spPr>
        <p:txBody>
          <a:bodyPr spcFirstLastPara="1" wrap="square" lIns="71425" tIns="71425" rIns="71425" bIns="71425" anchor="ctr" anchorCtr="0">
            <a:noAutofit/>
          </a:bodyPr>
          <a:lstStyle>
            <a:lvl1pPr marL="457200" lvl="0" indent="-578485" algn="l" rtl="0">
              <a:lnSpc>
                <a:spcPct val="100000"/>
              </a:lnSpc>
              <a:spcBef>
                <a:spcPts val="4500"/>
              </a:spcBef>
              <a:spcAft>
                <a:spcPts val="0"/>
              </a:spcAft>
              <a:buClr>
                <a:srgbClr val="FFFFFF"/>
              </a:buClr>
              <a:buSzPts val="5510"/>
              <a:buFont typeface="Helvetica Neue"/>
              <a:buChar char="•"/>
              <a:defRPr sz="3800"/>
            </a:lvl1pPr>
            <a:lvl2pPr marL="914400" lvl="1" indent="-578485" algn="l" rtl="0">
              <a:lnSpc>
                <a:spcPct val="100000"/>
              </a:lnSpc>
              <a:spcBef>
                <a:spcPts val="4500"/>
              </a:spcBef>
              <a:spcAft>
                <a:spcPts val="0"/>
              </a:spcAft>
              <a:buClr>
                <a:srgbClr val="FFFFFF"/>
              </a:buClr>
              <a:buSzPts val="5510"/>
              <a:buFont typeface="Helvetica Neue"/>
              <a:buChar char="•"/>
              <a:defRPr sz="3800"/>
            </a:lvl2pPr>
            <a:lvl3pPr marL="1371600" lvl="2" indent="-578485" algn="l" rtl="0">
              <a:lnSpc>
                <a:spcPct val="100000"/>
              </a:lnSpc>
              <a:spcBef>
                <a:spcPts val="4500"/>
              </a:spcBef>
              <a:spcAft>
                <a:spcPts val="0"/>
              </a:spcAft>
              <a:buClr>
                <a:srgbClr val="FFFFFF"/>
              </a:buClr>
              <a:buSzPts val="5510"/>
              <a:buFont typeface="Helvetica Neue"/>
              <a:buChar char="•"/>
              <a:defRPr sz="3800"/>
            </a:lvl3pPr>
            <a:lvl4pPr marL="1828800" lvl="3" indent="-578485" algn="l" rtl="0">
              <a:lnSpc>
                <a:spcPct val="100000"/>
              </a:lnSpc>
              <a:spcBef>
                <a:spcPts val="4500"/>
              </a:spcBef>
              <a:spcAft>
                <a:spcPts val="0"/>
              </a:spcAft>
              <a:buClr>
                <a:srgbClr val="FFFFFF"/>
              </a:buClr>
              <a:buSzPts val="5510"/>
              <a:buFont typeface="Helvetica Neue"/>
              <a:buChar char="•"/>
              <a:defRPr sz="3800"/>
            </a:lvl4pPr>
            <a:lvl5pPr marL="2286000" lvl="4" indent="-578485" algn="l" rtl="0">
              <a:lnSpc>
                <a:spcPct val="100000"/>
              </a:lnSpc>
              <a:spcBef>
                <a:spcPts val="4500"/>
              </a:spcBef>
              <a:spcAft>
                <a:spcPts val="0"/>
              </a:spcAft>
              <a:buClr>
                <a:srgbClr val="FFFFFF"/>
              </a:buClr>
              <a:buSzPts val="5510"/>
              <a:buFont typeface="Helvetica Neue"/>
              <a:buChar char="•"/>
              <a:defRPr sz="3800"/>
            </a:lvl5pPr>
            <a:lvl6pPr marL="2743200" lvl="5" indent="-394335" algn="l" rtl="0">
              <a:lnSpc>
                <a:spcPct val="100000"/>
              </a:lnSpc>
              <a:spcBef>
                <a:spcPts val="5900"/>
              </a:spcBef>
              <a:spcAft>
                <a:spcPts val="0"/>
              </a:spcAft>
              <a:buSzPts val="2610"/>
              <a:buChar char="•"/>
              <a:defRPr/>
            </a:lvl6pPr>
            <a:lvl7pPr marL="3200400" lvl="6" indent="-394335" algn="l" rtl="0">
              <a:lnSpc>
                <a:spcPct val="100000"/>
              </a:lnSpc>
              <a:spcBef>
                <a:spcPts val="5900"/>
              </a:spcBef>
              <a:spcAft>
                <a:spcPts val="0"/>
              </a:spcAft>
              <a:buSzPts val="2610"/>
              <a:buChar char="•"/>
              <a:defRPr/>
            </a:lvl7pPr>
            <a:lvl8pPr marL="3657600" lvl="7" indent="-394334" algn="l" rtl="0">
              <a:lnSpc>
                <a:spcPct val="100000"/>
              </a:lnSpc>
              <a:spcBef>
                <a:spcPts val="5900"/>
              </a:spcBef>
              <a:spcAft>
                <a:spcPts val="0"/>
              </a:spcAft>
              <a:buSzPts val="2610"/>
              <a:buChar char="•"/>
              <a:defRPr/>
            </a:lvl8pPr>
            <a:lvl9pPr marL="4114800" lvl="8" indent="-394334" algn="l" rtl="0">
              <a:lnSpc>
                <a:spcPct val="100000"/>
              </a:lnSpc>
              <a:spcBef>
                <a:spcPts val="5900"/>
              </a:spcBef>
              <a:spcAft>
                <a:spcPts val="0"/>
              </a:spcAft>
              <a:buSzPts val="2610"/>
              <a:buChar char="•"/>
              <a:defRPr/>
            </a:lvl9pPr>
          </a:lstStyle>
          <a:p>
            <a:endParaRPr/>
          </a:p>
        </p:txBody>
      </p:sp>
      <p:sp>
        <p:nvSpPr>
          <p:cNvPr id="43" name="Google Shape;43;p10"/>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87453" y="357187"/>
            <a:ext cx="15609000" cy="3036000"/>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4387453" y="3643312"/>
            <a:ext cx="15609000" cy="8840400"/>
          </a:xfrm>
          <a:prstGeom prst="rect">
            <a:avLst/>
          </a:prstGeom>
          <a:noFill/>
          <a:ln>
            <a:noFill/>
          </a:ln>
        </p:spPr>
        <p:txBody>
          <a:bodyPr spcFirstLastPara="1" wrap="square" lIns="71425" tIns="71425" rIns="71425" bIns="71425" anchor="ctr" anchorCtr="0">
            <a:noAutofit/>
          </a:bodyPr>
          <a:lstStyle>
            <a:lvl1pPr marL="457200" marR="0" lvl="0"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1pPr>
            <a:lvl2pPr marL="914400" marR="0" lvl="1"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2pPr>
            <a:lvl3pPr marL="1371600" marR="0" lvl="2"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3pPr>
            <a:lvl4pPr marL="1828800" marR="0" lvl="3"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4pPr>
            <a:lvl5pPr marL="2286000" marR="0" lvl="4"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5pPr>
            <a:lvl6pPr marL="2743200" marR="0" lvl="5"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6pPr>
            <a:lvl7pPr marL="3200400" marR="0" lvl="6"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7pPr>
            <a:lvl8pPr marL="3657600" marR="0" lvl="7"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8pPr>
            <a:lvl9pPr marL="4114800" marR="0" lvl="8"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54103" y="13073062"/>
            <a:ext cx="466200" cy="477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pic>
        <p:nvPicPr>
          <p:cNvPr id="75" name="Google Shape;75;p18" descr="RmQYorFLyFlly2-kqo6RSaqSimMWnNPCJRZAd931ys4Bj3N7X_cz0Pv3awA1_wNT2LlUF_S6NVn_rKoyD0Gkh9Z7jsDIZw9y7miXNaYN6PQ2QIUd-AWEl00DR13m1vSsOLdk5fnT-0Q.png"/>
          <p:cNvPicPr preferRelativeResize="0"/>
          <p:nvPr/>
        </p:nvPicPr>
        <p:blipFill rotWithShape="1">
          <a:blip r:embed="rId3">
            <a:alphaModFix/>
          </a:blip>
          <a:srcRect/>
          <a:stretch/>
        </p:blipFill>
        <p:spPr>
          <a:xfrm>
            <a:off x="5602743" y="268743"/>
            <a:ext cx="13178514" cy="1317851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
        <p:cNvGrpSpPr/>
        <p:nvPr/>
      </p:nvGrpSpPr>
      <p:grpSpPr>
        <a:xfrm>
          <a:off x="0" y="0"/>
          <a:ext cx="0" cy="0"/>
          <a:chOff x="0" y="0"/>
          <a:chExt cx="0" cy="0"/>
        </a:xfrm>
      </p:grpSpPr>
      <p:sp>
        <p:nvSpPr>
          <p:cNvPr id="160" name="Google Shape;160;p27"/>
          <p:cNvSpPr txBox="1">
            <a:spLocks noGrp="1"/>
          </p:cNvSpPr>
          <p:nvPr>
            <p:ph type="title" idx="4294967295"/>
          </p:nvPr>
        </p:nvSpPr>
        <p:spPr>
          <a:xfrm>
            <a:off x="2356254" y="2087662"/>
            <a:ext cx="19671493" cy="1910704"/>
          </a:xfrm>
          <a:prstGeom prst="rect">
            <a:avLst/>
          </a:prstGeom>
          <a:noFill/>
          <a:ln>
            <a:noFill/>
          </a:ln>
        </p:spPr>
        <p:txBody>
          <a:bodyPr spcFirstLastPara="1" wrap="square" lIns="71425" tIns="71425" rIns="71425" bIns="71425" anchor="b"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a:solidFill>
                  <a:srgbClr val="434343"/>
                </a:solidFill>
              </a:rPr>
              <a:t>A Stable Medium of Exchange</a:t>
            </a:r>
            <a:endParaRPr>
              <a:solidFill>
                <a:srgbClr val="434343"/>
              </a:solidFill>
            </a:endParaRPr>
          </a:p>
        </p:txBody>
      </p:sp>
      <p:pic>
        <p:nvPicPr>
          <p:cNvPr id="161" name="Google Shape;161;p27"/>
          <p:cNvPicPr preferRelativeResize="0"/>
          <p:nvPr/>
        </p:nvPicPr>
        <p:blipFill rotWithShape="1">
          <a:blip r:embed="rId3">
            <a:alphaModFix/>
          </a:blip>
          <a:srcRect/>
          <a:stretch/>
        </p:blipFill>
        <p:spPr>
          <a:xfrm>
            <a:off x="9047813" y="5173925"/>
            <a:ext cx="6288374" cy="6288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
        <p:cNvGrpSpPr/>
        <p:nvPr/>
      </p:nvGrpSpPr>
      <p:grpSpPr>
        <a:xfrm>
          <a:off x="0" y="0"/>
          <a:ext cx="0" cy="0"/>
          <a:chOff x="0" y="0"/>
          <a:chExt cx="0" cy="0"/>
        </a:xfrm>
      </p:grpSpPr>
      <p:sp>
        <p:nvSpPr>
          <p:cNvPr id="166" name="Google Shape;166;p28"/>
          <p:cNvSpPr txBox="1"/>
          <p:nvPr/>
        </p:nvSpPr>
        <p:spPr>
          <a:xfrm>
            <a:off x="3048000" y="5642079"/>
            <a:ext cx="18288001" cy="1668137"/>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Helvetica Neue"/>
                <a:ea typeface="Helvetica Neue"/>
                <a:cs typeface="Helvetica Neue"/>
                <a:sym typeface="Helvetica Neue"/>
              </a:rPr>
              <a:t>How Does Dai Work?</a:t>
            </a:r>
            <a:endParaRPr sz="1400" b="0" i="0" u="none" strike="noStrike" cap="none">
              <a:solidFill>
                <a:srgbClr val="434343"/>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29"/>
          <p:cNvSpPr txBox="1"/>
          <p:nvPr/>
        </p:nvSpPr>
        <p:spPr>
          <a:xfrm>
            <a:off x="3952049" y="8829450"/>
            <a:ext cx="16479901" cy="1060573"/>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r>
              <a:rPr lang="en-US" sz="6000" b="1" i="0" u="none" strike="noStrike" cap="none">
                <a:solidFill>
                  <a:srgbClr val="434343"/>
                </a:solidFill>
                <a:latin typeface="Helvetica Neue"/>
                <a:ea typeface="Helvetica Neue"/>
                <a:cs typeface="Helvetica Neue"/>
                <a:sym typeface="Helvetica Neue"/>
              </a:rPr>
              <a:t>Imagine the gold standard but with any asset</a:t>
            </a:r>
            <a:endParaRPr sz="1400" b="0" i="0" u="none" strike="noStrike" cap="none">
              <a:solidFill>
                <a:srgbClr val="434343"/>
              </a:solidFill>
              <a:latin typeface="Arial"/>
              <a:ea typeface="Arial"/>
              <a:cs typeface="Arial"/>
              <a:sym typeface="Arial"/>
            </a:endParaRPr>
          </a:p>
        </p:txBody>
      </p:sp>
      <p:pic>
        <p:nvPicPr>
          <p:cNvPr id="172" name="Google Shape;172;p29"/>
          <p:cNvPicPr preferRelativeResize="0"/>
          <p:nvPr/>
        </p:nvPicPr>
        <p:blipFill rotWithShape="1">
          <a:blip r:embed="rId3">
            <a:alphaModFix/>
          </a:blip>
          <a:srcRect/>
          <a:stretch/>
        </p:blipFill>
        <p:spPr>
          <a:xfrm>
            <a:off x="9762422" y="3282975"/>
            <a:ext cx="4859150" cy="4859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0"/>
          <p:cNvSpPr txBox="1"/>
          <p:nvPr/>
        </p:nvSpPr>
        <p:spPr>
          <a:xfrm>
            <a:off x="6430962" y="2284777"/>
            <a:ext cx="11522076" cy="1668137"/>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FFFFFF"/>
                </a:solidFill>
                <a:latin typeface="Helvetica Neue"/>
                <a:ea typeface="Helvetica Neue"/>
                <a:cs typeface="Helvetica Neue"/>
                <a:sym typeface="Helvetica Neue"/>
              </a:rPr>
              <a:t>Two Types of Users</a:t>
            </a:r>
            <a:endParaRPr sz="1400" b="0" i="0" u="none" strike="noStrike" cap="none">
              <a:solidFill>
                <a:srgbClr val="000000"/>
              </a:solidFill>
              <a:latin typeface="Arial"/>
              <a:ea typeface="Arial"/>
              <a:cs typeface="Arial"/>
              <a:sym typeface="Arial"/>
            </a:endParaRPr>
          </a:p>
        </p:txBody>
      </p:sp>
      <p:sp>
        <p:nvSpPr>
          <p:cNvPr id="178" name="Google Shape;178;p30"/>
          <p:cNvSpPr txBox="1"/>
          <p:nvPr/>
        </p:nvSpPr>
        <p:spPr>
          <a:xfrm>
            <a:off x="7269162" y="5848965"/>
            <a:ext cx="11547476" cy="4710417"/>
          </a:xfrm>
          <a:prstGeom prst="rect">
            <a:avLst/>
          </a:prstGeom>
          <a:noFill/>
          <a:ln>
            <a:noFill/>
          </a:ln>
        </p:spPr>
        <p:txBody>
          <a:bodyPr spcFirstLastPara="1" wrap="square" lIns="71425" tIns="71425" rIns="71425" bIns="71425" anchor="ctr" anchorCtr="0">
            <a:noAutofit/>
          </a:bodyPr>
          <a:lstStyle/>
          <a:p>
            <a:pPr marL="0" marR="0" lvl="0" indent="0" algn="ctr" rtl="0">
              <a:lnSpc>
                <a:spcPct val="150000"/>
              </a:lnSpc>
              <a:spcBef>
                <a:spcPts val="0"/>
              </a:spcBef>
              <a:spcAft>
                <a:spcPts val="0"/>
              </a:spcAft>
              <a:buClr>
                <a:srgbClr val="FFFFFF"/>
              </a:buClr>
              <a:buSzPts val="7500"/>
              <a:buFont typeface="Helvetica Neue"/>
              <a:buNone/>
            </a:pPr>
            <a:r>
              <a:rPr lang="en-US" sz="7500" b="1" i="0" u="none" strike="noStrike" cap="none">
                <a:solidFill>
                  <a:srgbClr val="434343"/>
                </a:solidFill>
                <a:latin typeface="Helvetica Neue"/>
                <a:ea typeface="Helvetica Neue"/>
                <a:cs typeface="Helvetica Neue"/>
                <a:sym typeface="Helvetica Neue"/>
              </a:rPr>
              <a:t>Stability Seekers (basic) </a:t>
            </a:r>
            <a:endParaRPr sz="1400" b="0" i="0" u="none" strike="noStrike" cap="none">
              <a:solidFill>
                <a:srgbClr val="434343"/>
              </a:solidFill>
              <a:latin typeface="Arial"/>
              <a:ea typeface="Arial"/>
              <a:cs typeface="Arial"/>
              <a:sym typeface="Arial"/>
            </a:endParaRPr>
          </a:p>
          <a:p>
            <a:pPr marL="0" marR="0" lvl="0" indent="0" algn="ctr" rtl="0">
              <a:lnSpc>
                <a:spcPct val="150000"/>
              </a:lnSpc>
              <a:spcBef>
                <a:spcPts val="0"/>
              </a:spcBef>
              <a:spcAft>
                <a:spcPts val="0"/>
              </a:spcAft>
              <a:buClr>
                <a:srgbClr val="FFFFFF"/>
              </a:buClr>
              <a:buSzPts val="7500"/>
              <a:buFont typeface="Helvetica Neue"/>
              <a:buNone/>
            </a:pPr>
            <a:r>
              <a:rPr lang="en-US" sz="7500" b="1" i="0" u="none" strike="noStrike" cap="none">
                <a:solidFill>
                  <a:srgbClr val="434343"/>
                </a:solidFill>
                <a:latin typeface="Helvetica Neue"/>
                <a:ea typeface="Helvetica Neue"/>
                <a:cs typeface="Helvetica Neue"/>
                <a:sym typeface="Helvetica Neue"/>
              </a:rPr>
              <a:t>vs </a:t>
            </a:r>
            <a:endParaRPr sz="1400" b="0" i="0" u="none" strike="noStrike" cap="none">
              <a:solidFill>
                <a:srgbClr val="434343"/>
              </a:solidFill>
              <a:latin typeface="Arial"/>
              <a:ea typeface="Arial"/>
              <a:cs typeface="Arial"/>
              <a:sym typeface="Arial"/>
            </a:endParaRPr>
          </a:p>
          <a:p>
            <a:pPr marL="0" marR="0" lvl="0" indent="0" algn="ctr" rtl="0">
              <a:lnSpc>
                <a:spcPct val="150000"/>
              </a:lnSpc>
              <a:spcBef>
                <a:spcPts val="0"/>
              </a:spcBef>
              <a:spcAft>
                <a:spcPts val="0"/>
              </a:spcAft>
              <a:buClr>
                <a:srgbClr val="FFFFFF"/>
              </a:buClr>
              <a:buSzPts val="7500"/>
              <a:buFont typeface="Helvetica Neue"/>
              <a:buNone/>
            </a:pPr>
            <a:r>
              <a:rPr lang="en-US" sz="7500" b="1" i="0" u="none" strike="noStrike" cap="none">
                <a:solidFill>
                  <a:srgbClr val="434343"/>
                </a:solidFill>
                <a:latin typeface="Helvetica Neue"/>
                <a:ea typeface="Helvetica Neue"/>
                <a:cs typeface="Helvetica Neue"/>
                <a:sym typeface="Helvetica Neue"/>
              </a:rPr>
              <a:t>Risk Seekers (advanced)</a:t>
            </a:r>
            <a:endParaRPr sz="1400" b="0" i="0" u="none" strike="noStrike" cap="none">
              <a:solidFill>
                <a:srgbClr val="434343"/>
              </a:solidFill>
              <a:latin typeface="Arial"/>
              <a:ea typeface="Arial"/>
              <a:cs typeface="Arial"/>
              <a:sym typeface="Arial"/>
            </a:endParaRPr>
          </a:p>
        </p:txBody>
      </p:sp>
      <p:pic>
        <p:nvPicPr>
          <p:cNvPr id="179" name="Google Shape;179;p30" descr="Image"/>
          <p:cNvPicPr preferRelativeResize="0"/>
          <p:nvPr/>
        </p:nvPicPr>
        <p:blipFill rotWithShape="1">
          <a:blip r:embed="rId3">
            <a:alphaModFix/>
          </a:blip>
          <a:srcRect/>
          <a:stretch/>
        </p:blipFill>
        <p:spPr>
          <a:xfrm>
            <a:off x="5501014" y="9193886"/>
            <a:ext cx="1522740" cy="1333611"/>
          </a:xfrm>
          <a:prstGeom prst="rect">
            <a:avLst/>
          </a:prstGeom>
          <a:noFill/>
          <a:ln>
            <a:noFill/>
          </a:ln>
        </p:spPr>
      </p:pic>
      <p:pic>
        <p:nvPicPr>
          <p:cNvPr id="180" name="Google Shape;180;p30" descr="Image"/>
          <p:cNvPicPr preferRelativeResize="0"/>
          <p:nvPr/>
        </p:nvPicPr>
        <p:blipFill rotWithShape="1">
          <a:blip r:embed="rId4">
            <a:alphaModFix/>
          </a:blip>
          <a:srcRect/>
          <a:stretch/>
        </p:blipFill>
        <p:spPr>
          <a:xfrm>
            <a:off x="5428315" y="5733233"/>
            <a:ext cx="1668138" cy="16681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sp>
        <p:nvSpPr>
          <p:cNvPr id="185" name="Google Shape;185;p31"/>
          <p:cNvSpPr txBox="1"/>
          <p:nvPr/>
        </p:nvSpPr>
        <p:spPr>
          <a:xfrm>
            <a:off x="2301875" y="1135270"/>
            <a:ext cx="20423188" cy="1419663"/>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8500"/>
              <a:buFont typeface="Helvetica Neue"/>
              <a:buNone/>
            </a:pPr>
            <a:r>
              <a:rPr lang="en-US" sz="8500" b="0" i="0" u="none" strike="noStrike" cap="none">
                <a:solidFill>
                  <a:srgbClr val="434343"/>
                </a:solidFill>
                <a:latin typeface="Helvetica Neue"/>
                <a:ea typeface="Helvetica Neue"/>
                <a:cs typeface="Helvetica Neue"/>
                <a:sym typeface="Helvetica Neue"/>
              </a:rPr>
              <a:t>Vault</a:t>
            </a:r>
            <a:endParaRPr sz="1400" b="0" i="0" u="none" strike="noStrike" cap="none">
              <a:solidFill>
                <a:srgbClr val="434343"/>
              </a:solidFill>
              <a:latin typeface="Arial"/>
              <a:ea typeface="Arial"/>
              <a:cs typeface="Arial"/>
              <a:sym typeface="Arial"/>
            </a:endParaRPr>
          </a:p>
        </p:txBody>
      </p:sp>
      <p:sp>
        <p:nvSpPr>
          <p:cNvPr id="186" name="Google Shape;186;p31"/>
          <p:cNvSpPr txBox="1"/>
          <p:nvPr/>
        </p:nvSpPr>
        <p:spPr>
          <a:xfrm>
            <a:off x="4956049" y="3257144"/>
            <a:ext cx="15114840" cy="841376"/>
          </a:xfrm>
          <a:prstGeom prst="rect">
            <a:avLst/>
          </a:prstGeom>
          <a:noFill/>
          <a:ln>
            <a:noFill/>
          </a:ln>
        </p:spPr>
        <p:txBody>
          <a:bodyPr spcFirstLastPara="1" wrap="square" lIns="71425" tIns="71425" rIns="71425" bIns="71425" anchor="ctr" anchorCtr="0">
            <a:noAutofit/>
          </a:bodyPr>
          <a:lstStyle/>
          <a:p>
            <a:pPr marL="657761" marR="0" lvl="0" indent="-657761" algn="l" rtl="0">
              <a:lnSpc>
                <a:spcPct val="150000"/>
              </a:lnSpc>
              <a:spcBef>
                <a:spcPts val="0"/>
              </a:spcBef>
              <a:spcAft>
                <a:spcPts val="0"/>
              </a:spcAft>
              <a:buClr>
                <a:srgbClr val="434343"/>
              </a:buClr>
              <a:buSzPts val="5520"/>
              <a:buFont typeface="Helvetica Neue"/>
              <a:buChar char="•"/>
            </a:pPr>
            <a:r>
              <a:rPr lang="en-US" sz="4600" b="1" i="0" u="none" strike="noStrike" cap="none">
                <a:solidFill>
                  <a:srgbClr val="434343"/>
                </a:solidFill>
                <a:latin typeface="Helvetica Neue"/>
                <a:ea typeface="Helvetica Neue"/>
                <a:cs typeface="Helvetica Neue"/>
                <a:sym typeface="Helvetica Neue"/>
              </a:rPr>
              <a:t>Borrow Dai through locking up collateral</a:t>
            </a:r>
            <a:endParaRPr sz="1400" b="0" i="0" u="none" strike="noStrike" cap="none">
              <a:solidFill>
                <a:srgbClr val="434343"/>
              </a:solidFill>
              <a:latin typeface="Arial"/>
              <a:ea typeface="Arial"/>
              <a:cs typeface="Arial"/>
              <a:sym typeface="Arial"/>
            </a:endParaRPr>
          </a:p>
        </p:txBody>
      </p:sp>
      <p:sp>
        <p:nvSpPr>
          <p:cNvPr id="187" name="Google Shape;187;p31"/>
          <p:cNvSpPr txBox="1"/>
          <p:nvPr/>
        </p:nvSpPr>
        <p:spPr>
          <a:xfrm>
            <a:off x="4956049" y="4362374"/>
            <a:ext cx="15114840" cy="841376"/>
          </a:xfrm>
          <a:prstGeom prst="rect">
            <a:avLst/>
          </a:prstGeom>
          <a:noFill/>
          <a:ln>
            <a:noFill/>
          </a:ln>
        </p:spPr>
        <p:txBody>
          <a:bodyPr spcFirstLastPara="1" wrap="square" lIns="71425" tIns="71425" rIns="71425" bIns="71425" anchor="ctr" anchorCtr="0">
            <a:noAutofit/>
          </a:bodyPr>
          <a:lstStyle/>
          <a:p>
            <a:pPr marL="657761" marR="0" lvl="0" indent="-657761" algn="l" rtl="0">
              <a:lnSpc>
                <a:spcPct val="150000"/>
              </a:lnSpc>
              <a:spcBef>
                <a:spcPts val="0"/>
              </a:spcBef>
              <a:spcAft>
                <a:spcPts val="0"/>
              </a:spcAft>
              <a:buClr>
                <a:srgbClr val="434343"/>
              </a:buClr>
              <a:buSzPts val="5520"/>
              <a:buFont typeface="Helvetica Neue"/>
              <a:buChar char="•"/>
            </a:pPr>
            <a:r>
              <a:rPr lang="en-US" sz="4600" b="1" i="0" u="none" strike="noStrike" cap="none">
                <a:solidFill>
                  <a:srgbClr val="434343"/>
                </a:solidFill>
                <a:latin typeface="Helvetica Neue"/>
                <a:ea typeface="Helvetica Neue"/>
                <a:cs typeface="Helvetica Neue"/>
                <a:sym typeface="Helvetica Neue"/>
              </a:rPr>
              <a:t>Repay Dai + fee to retrieve collateral </a:t>
            </a:r>
            <a:endParaRPr sz="1400" b="0" i="0" u="none" strike="noStrike" cap="none">
              <a:solidFill>
                <a:srgbClr val="434343"/>
              </a:solidFill>
              <a:latin typeface="Arial"/>
              <a:ea typeface="Arial"/>
              <a:cs typeface="Arial"/>
              <a:sym typeface="Arial"/>
            </a:endParaRPr>
          </a:p>
        </p:txBody>
      </p:sp>
      <p:sp>
        <p:nvSpPr>
          <p:cNvPr id="188" name="Google Shape;188;p31"/>
          <p:cNvSpPr/>
          <p:nvPr/>
        </p:nvSpPr>
        <p:spPr>
          <a:xfrm>
            <a:off x="4441031" y="6073582"/>
            <a:ext cx="16144876" cy="7143751"/>
          </a:xfrm>
          <a:prstGeom prst="roundRect">
            <a:avLst>
              <a:gd name="adj" fmla="val 3750"/>
            </a:avLst>
          </a:prstGeom>
          <a:noFill/>
          <a:ln w="25400" cap="flat" cmpd="sng">
            <a:solidFill>
              <a:srgbClr val="FFFFFF"/>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000"/>
              <a:buFont typeface="Helvetica Neue"/>
              <a:buNone/>
            </a:pPr>
            <a:endParaRPr sz="3000" b="0" i="0" u="none" strike="noStrike" cap="none">
              <a:solidFill>
                <a:srgbClr val="434343"/>
              </a:solidFill>
              <a:latin typeface="Helvetica Neue"/>
              <a:ea typeface="Helvetica Neue"/>
              <a:cs typeface="Helvetica Neue"/>
              <a:sym typeface="Helvetica Neue"/>
            </a:endParaRPr>
          </a:p>
        </p:txBody>
      </p:sp>
      <p:pic>
        <p:nvPicPr>
          <p:cNvPr id="189" name="Google Shape;189;p31"/>
          <p:cNvPicPr preferRelativeResize="0"/>
          <p:nvPr/>
        </p:nvPicPr>
        <p:blipFill>
          <a:blip r:embed="rId3">
            <a:alphaModFix/>
          </a:blip>
          <a:stretch>
            <a:fillRect/>
          </a:stretch>
        </p:blipFill>
        <p:spPr>
          <a:xfrm>
            <a:off x="5082450" y="5467600"/>
            <a:ext cx="12955826" cy="8013576"/>
          </a:xfrm>
          <a:prstGeom prst="rect">
            <a:avLst/>
          </a:prstGeom>
          <a:noFill/>
          <a:ln>
            <a:noFill/>
          </a:ln>
          <a:effectLst>
            <a:outerShdw blurRad="57150" dist="19050" dir="5400000" algn="bl" rotWithShape="0">
              <a:srgbClr val="000000">
                <a:alpha val="2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2"/>
          <p:cNvSpPr txBox="1"/>
          <p:nvPr/>
        </p:nvSpPr>
        <p:spPr>
          <a:xfrm>
            <a:off x="4423962" y="1230875"/>
            <a:ext cx="15536076" cy="1419663"/>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8500"/>
              <a:buFont typeface="Helvetica Neue"/>
              <a:buNone/>
            </a:pPr>
            <a:r>
              <a:rPr lang="en-US" sz="8500" b="0" i="0" u="none" strike="noStrike" cap="none">
                <a:solidFill>
                  <a:srgbClr val="434343"/>
                </a:solidFill>
                <a:latin typeface="Helvetica Neue"/>
                <a:ea typeface="Helvetica Neue"/>
                <a:cs typeface="Helvetica Neue"/>
                <a:sym typeface="Helvetica Neue"/>
              </a:rPr>
              <a:t>Analogous To A Mortgage</a:t>
            </a:r>
            <a:endParaRPr sz="1400" b="0" i="0" u="none" strike="noStrike" cap="none">
              <a:solidFill>
                <a:srgbClr val="434343"/>
              </a:solidFill>
              <a:latin typeface="Arial"/>
              <a:ea typeface="Arial"/>
              <a:cs typeface="Arial"/>
              <a:sym typeface="Arial"/>
            </a:endParaRPr>
          </a:p>
        </p:txBody>
      </p:sp>
      <p:sp>
        <p:nvSpPr>
          <p:cNvPr id="195" name="Google Shape;195;p32"/>
          <p:cNvSpPr txBox="1"/>
          <p:nvPr/>
        </p:nvSpPr>
        <p:spPr>
          <a:xfrm>
            <a:off x="5466000" y="3107599"/>
            <a:ext cx="14094938" cy="841376"/>
          </a:xfrm>
          <a:prstGeom prst="rect">
            <a:avLst/>
          </a:prstGeom>
          <a:noFill/>
          <a:ln>
            <a:noFill/>
          </a:ln>
        </p:spPr>
        <p:txBody>
          <a:bodyPr spcFirstLastPara="1" wrap="square" lIns="71425" tIns="71425" rIns="71425" bIns="71425" anchor="ctr" anchorCtr="0">
            <a:noAutofit/>
          </a:bodyPr>
          <a:lstStyle/>
          <a:p>
            <a:pPr marL="657761" marR="0" lvl="0" indent="-657761" algn="l" rtl="0">
              <a:lnSpc>
                <a:spcPct val="150000"/>
              </a:lnSpc>
              <a:spcBef>
                <a:spcPts val="0"/>
              </a:spcBef>
              <a:spcAft>
                <a:spcPts val="0"/>
              </a:spcAft>
              <a:buClr>
                <a:srgbClr val="434343"/>
              </a:buClr>
              <a:buSzPts val="5520"/>
              <a:buFont typeface="Helvetica Neue"/>
              <a:buChar char="•"/>
            </a:pPr>
            <a:r>
              <a:rPr lang="en-US" sz="4600" b="1" i="0" u="none" strike="noStrike" cap="none">
                <a:solidFill>
                  <a:srgbClr val="434343"/>
                </a:solidFill>
                <a:latin typeface="Helvetica Neue"/>
                <a:ea typeface="Helvetica Neue"/>
                <a:cs typeface="Helvetica Neue"/>
                <a:sym typeface="Helvetica Neue"/>
              </a:rPr>
              <a:t>Borrow money with a mortgage from the bank</a:t>
            </a:r>
            <a:endParaRPr sz="1400" b="0" i="0" u="none" strike="noStrike" cap="none">
              <a:solidFill>
                <a:srgbClr val="434343"/>
              </a:solidFill>
              <a:latin typeface="Arial"/>
              <a:ea typeface="Arial"/>
              <a:cs typeface="Arial"/>
              <a:sym typeface="Arial"/>
            </a:endParaRPr>
          </a:p>
        </p:txBody>
      </p:sp>
      <p:sp>
        <p:nvSpPr>
          <p:cNvPr id="196" name="Google Shape;196;p32"/>
          <p:cNvSpPr txBox="1"/>
          <p:nvPr/>
        </p:nvSpPr>
        <p:spPr>
          <a:xfrm>
            <a:off x="5466000" y="4523738"/>
            <a:ext cx="14094938" cy="841376"/>
          </a:xfrm>
          <a:prstGeom prst="rect">
            <a:avLst/>
          </a:prstGeom>
          <a:noFill/>
          <a:ln>
            <a:noFill/>
          </a:ln>
        </p:spPr>
        <p:txBody>
          <a:bodyPr spcFirstLastPara="1" wrap="square" lIns="71425" tIns="71425" rIns="71425" bIns="71425" anchor="ctr" anchorCtr="0">
            <a:noAutofit/>
          </a:bodyPr>
          <a:lstStyle/>
          <a:p>
            <a:pPr marL="657761" marR="0" lvl="0" indent="-657761" algn="l" rtl="0">
              <a:lnSpc>
                <a:spcPct val="150000"/>
              </a:lnSpc>
              <a:spcBef>
                <a:spcPts val="0"/>
              </a:spcBef>
              <a:spcAft>
                <a:spcPts val="0"/>
              </a:spcAft>
              <a:buClr>
                <a:srgbClr val="434343"/>
              </a:buClr>
              <a:buSzPts val="5520"/>
              <a:buFont typeface="Helvetica Neue"/>
              <a:buChar char="•"/>
            </a:pPr>
            <a:r>
              <a:rPr lang="en-US" sz="4600" b="1" i="0" u="none" strike="noStrike" cap="none">
                <a:solidFill>
                  <a:srgbClr val="434343"/>
                </a:solidFill>
                <a:latin typeface="Helvetica Neue"/>
                <a:ea typeface="Helvetica Neue"/>
                <a:cs typeface="Helvetica Neue"/>
                <a:sym typeface="Helvetica Neue"/>
              </a:rPr>
              <a:t>Repay debt + interest to “retrieve” the house</a:t>
            </a:r>
            <a:endParaRPr sz="1400" b="0" i="0" u="none" strike="noStrike" cap="none">
              <a:solidFill>
                <a:srgbClr val="434343"/>
              </a:solidFill>
              <a:latin typeface="Arial"/>
              <a:ea typeface="Arial"/>
              <a:cs typeface="Arial"/>
              <a:sym typeface="Arial"/>
            </a:endParaRPr>
          </a:p>
        </p:txBody>
      </p:sp>
      <p:sp>
        <p:nvSpPr>
          <p:cNvPr id="197" name="Google Shape;197;p32"/>
          <p:cNvSpPr/>
          <p:nvPr/>
        </p:nvSpPr>
        <p:spPr>
          <a:xfrm>
            <a:off x="4441031" y="6073582"/>
            <a:ext cx="16144876" cy="7143751"/>
          </a:xfrm>
          <a:prstGeom prst="roundRect">
            <a:avLst>
              <a:gd name="adj" fmla="val 3750"/>
            </a:avLst>
          </a:prstGeom>
          <a:noFill/>
          <a:ln w="25400" cap="flat" cmpd="sng">
            <a:solidFill>
              <a:srgbClr val="FFFFFF"/>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000"/>
              <a:buFont typeface="Helvetica Neue"/>
              <a:buNone/>
            </a:pPr>
            <a:endParaRPr sz="3000" b="0" i="0" u="none" strike="noStrike" cap="none">
              <a:solidFill>
                <a:srgbClr val="000000"/>
              </a:solidFill>
              <a:latin typeface="Helvetica Neue"/>
              <a:ea typeface="Helvetica Neue"/>
              <a:cs typeface="Helvetica Neue"/>
              <a:sym typeface="Helvetica Neue"/>
            </a:endParaRPr>
          </a:p>
        </p:txBody>
      </p:sp>
      <p:pic>
        <p:nvPicPr>
          <p:cNvPr id="198" name="Google Shape;198;p32"/>
          <p:cNvPicPr preferRelativeResize="0"/>
          <p:nvPr/>
        </p:nvPicPr>
        <p:blipFill>
          <a:blip r:embed="rId3">
            <a:alphaModFix/>
          </a:blip>
          <a:stretch>
            <a:fillRect/>
          </a:stretch>
        </p:blipFill>
        <p:spPr>
          <a:xfrm>
            <a:off x="6788025" y="4142350"/>
            <a:ext cx="10222025" cy="9573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3" name="Google Shape;203;p33"/>
          <p:cNvSpPr txBox="1">
            <a:spLocks noGrp="1"/>
          </p:cNvSpPr>
          <p:nvPr>
            <p:ph type="title" idx="4294967295"/>
          </p:nvPr>
        </p:nvSpPr>
        <p:spPr>
          <a:xfrm>
            <a:off x="2356254" y="2087662"/>
            <a:ext cx="19671493" cy="1910704"/>
          </a:xfrm>
          <a:prstGeom prst="rect">
            <a:avLst/>
          </a:prstGeom>
          <a:noFill/>
          <a:ln>
            <a:noFill/>
          </a:ln>
        </p:spPr>
        <p:txBody>
          <a:bodyPr spcFirstLastPara="1" wrap="square" lIns="71425" tIns="71425" rIns="71425" bIns="71425" anchor="b" anchorCtr="0">
            <a:noAutofit/>
          </a:bodyPr>
          <a:lstStyle/>
          <a:p>
            <a:pPr marL="0" marR="0" lvl="0" indent="0" algn="ctr" rtl="0">
              <a:lnSpc>
                <a:spcPct val="100000"/>
              </a:lnSpc>
              <a:spcBef>
                <a:spcPts val="0"/>
              </a:spcBef>
              <a:spcAft>
                <a:spcPts val="0"/>
              </a:spcAft>
              <a:buClr>
                <a:srgbClr val="FFFFFF"/>
              </a:buClr>
              <a:buSzPts val="9300"/>
              <a:buFont typeface="Helvetica Neue"/>
              <a:buNone/>
            </a:pPr>
            <a:r>
              <a:rPr lang="en-US" sz="9300">
                <a:solidFill>
                  <a:srgbClr val="434343"/>
                </a:solidFill>
              </a:rPr>
              <a:t>Open Decentralized Credit System</a:t>
            </a:r>
            <a:endParaRPr>
              <a:solidFill>
                <a:srgbClr val="434343"/>
              </a:solidFill>
            </a:endParaRPr>
          </a:p>
        </p:txBody>
      </p:sp>
      <p:pic>
        <p:nvPicPr>
          <p:cNvPr id="204" name="Google Shape;204;p33" descr="Group"/>
          <p:cNvPicPr preferRelativeResize="0"/>
          <p:nvPr/>
        </p:nvPicPr>
        <p:blipFill rotWithShape="1">
          <a:blip r:embed="rId3">
            <a:alphaModFix/>
          </a:blip>
          <a:srcRect/>
          <a:stretch/>
        </p:blipFill>
        <p:spPr>
          <a:xfrm>
            <a:off x="7569975" y="3587844"/>
            <a:ext cx="9244051" cy="9244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
        <p:cNvGrpSpPr/>
        <p:nvPr/>
      </p:nvGrpSpPr>
      <p:grpSpPr>
        <a:xfrm>
          <a:off x="0" y="0"/>
          <a:ext cx="0" cy="0"/>
          <a:chOff x="0" y="0"/>
          <a:chExt cx="0" cy="0"/>
        </a:xfrm>
      </p:grpSpPr>
      <p:pic>
        <p:nvPicPr>
          <p:cNvPr id="209" name="Google Shape;209;p34" descr="Lock.png"/>
          <p:cNvPicPr preferRelativeResize="0"/>
          <p:nvPr/>
        </p:nvPicPr>
        <p:blipFill rotWithShape="1">
          <a:blip r:embed="rId3">
            <a:alphaModFix/>
          </a:blip>
          <a:srcRect/>
          <a:stretch/>
        </p:blipFill>
        <p:spPr>
          <a:xfrm>
            <a:off x="10654638" y="2921948"/>
            <a:ext cx="3074724" cy="3074724"/>
          </a:xfrm>
          <a:prstGeom prst="rect">
            <a:avLst/>
          </a:prstGeom>
          <a:noFill/>
          <a:ln>
            <a:noFill/>
          </a:ln>
        </p:spPr>
      </p:pic>
      <p:sp>
        <p:nvSpPr>
          <p:cNvPr id="210" name="Google Shape;210;p34"/>
          <p:cNvSpPr txBox="1"/>
          <p:nvPr/>
        </p:nvSpPr>
        <p:spPr>
          <a:xfrm>
            <a:off x="11305275" y="5996700"/>
            <a:ext cx="1494300" cy="6264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29D37"/>
              </a:buClr>
              <a:buSzPts val="3200"/>
              <a:buFont typeface="Helvetica Neue"/>
              <a:buNone/>
            </a:pPr>
            <a:r>
              <a:rPr lang="en-US" sz="3200" b="1">
                <a:solidFill>
                  <a:srgbClr val="F29D37"/>
                </a:solidFill>
                <a:latin typeface="Helvetica Neue"/>
                <a:ea typeface="Helvetica Neue"/>
                <a:cs typeface="Helvetica Neue"/>
                <a:sym typeface="Helvetica Neue"/>
              </a:rPr>
              <a:t>Vault</a:t>
            </a:r>
            <a:endParaRPr sz="1400" b="0" i="0" u="none" strike="noStrike" cap="none">
              <a:solidFill>
                <a:srgbClr val="000000"/>
              </a:solidFill>
              <a:latin typeface="Arial"/>
              <a:ea typeface="Arial"/>
              <a:cs typeface="Arial"/>
              <a:sym typeface="Arial"/>
            </a:endParaRPr>
          </a:p>
        </p:txBody>
      </p:sp>
      <p:sp>
        <p:nvSpPr>
          <p:cNvPr id="211" name="Google Shape;211;p34"/>
          <p:cNvSpPr txBox="1"/>
          <p:nvPr/>
        </p:nvSpPr>
        <p:spPr>
          <a:xfrm>
            <a:off x="3332044" y="762740"/>
            <a:ext cx="17719913" cy="1668137"/>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10000"/>
              <a:buFont typeface="Helvetica Neue"/>
              <a:buNone/>
            </a:pPr>
            <a:r>
              <a:rPr lang="en-US" sz="10000" b="0" i="0" u="none" strike="noStrike" cap="none">
                <a:solidFill>
                  <a:srgbClr val="FFFFFF"/>
                </a:solidFill>
                <a:latin typeface="Helvetica Neue"/>
                <a:ea typeface="Helvetica Neue"/>
                <a:cs typeface="Helvetica Neue"/>
                <a:sym typeface="Helvetica Neue"/>
              </a:rPr>
              <a:t>Decentralized Margin Trading</a:t>
            </a:r>
            <a:endParaRPr sz="1400" b="0" i="0" u="none" strike="noStrike" cap="none">
              <a:solidFill>
                <a:srgbClr val="000000"/>
              </a:solidFill>
              <a:latin typeface="Arial"/>
              <a:ea typeface="Arial"/>
              <a:cs typeface="Arial"/>
              <a:sym typeface="Arial"/>
            </a:endParaRPr>
          </a:p>
        </p:txBody>
      </p:sp>
      <p:pic>
        <p:nvPicPr>
          <p:cNvPr id="212" name="Google Shape;212;p34" descr="Image"/>
          <p:cNvPicPr preferRelativeResize="0"/>
          <p:nvPr/>
        </p:nvPicPr>
        <p:blipFill rotWithShape="1">
          <a:blip r:embed="rId4">
            <a:alphaModFix/>
          </a:blip>
          <a:srcRect/>
          <a:stretch/>
        </p:blipFill>
        <p:spPr>
          <a:xfrm>
            <a:off x="6406868" y="9017020"/>
            <a:ext cx="3032352" cy="3032353"/>
          </a:xfrm>
          <a:prstGeom prst="rect">
            <a:avLst/>
          </a:prstGeom>
          <a:noFill/>
          <a:ln>
            <a:noFill/>
          </a:ln>
        </p:spPr>
      </p:pic>
      <p:sp>
        <p:nvSpPr>
          <p:cNvPr id="213" name="Google Shape;213;p34"/>
          <p:cNvSpPr txBox="1"/>
          <p:nvPr/>
        </p:nvSpPr>
        <p:spPr>
          <a:xfrm>
            <a:off x="16203070" y="12142205"/>
            <a:ext cx="854990" cy="626387"/>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29D37"/>
              </a:buClr>
              <a:buSzPts val="3200"/>
              <a:buFont typeface="Helvetica Neue"/>
              <a:buNone/>
            </a:pPr>
            <a:r>
              <a:rPr lang="en-US" sz="3200" b="1" i="0" u="none" strike="noStrike" cap="none">
                <a:solidFill>
                  <a:srgbClr val="F29D37"/>
                </a:solidFill>
                <a:latin typeface="Helvetica Neue"/>
                <a:ea typeface="Helvetica Neue"/>
                <a:cs typeface="Helvetica Neue"/>
                <a:sym typeface="Helvetica Neue"/>
              </a:rPr>
              <a:t>DAI</a:t>
            </a:r>
            <a:endParaRPr sz="1400" b="0" i="0" u="none" strike="noStrike" cap="none">
              <a:solidFill>
                <a:srgbClr val="000000"/>
              </a:solidFill>
              <a:latin typeface="Arial"/>
              <a:ea typeface="Arial"/>
              <a:cs typeface="Arial"/>
              <a:sym typeface="Arial"/>
            </a:endParaRPr>
          </a:p>
        </p:txBody>
      </p:sp>
      <p:cxnSp>
        <p:nvCxnSpPr>
          <p:cNvPr id="214" name="Google Shape;214;p34"/>
          <p:cNvCxnSpPr/>
          <p:nvPr/>
        </p:nvCxnSpPr>
        <p:spPr>
          <a:xfrm rot="10800000" flipH="1">
            <a:off x="8706924" y="6252720"/>
            <a:ext cx="2146047" cy="2538910"/>
          </a:xfrm>
          <a:prstGeom prst="straightConnector1">
            <a:avLst/>
          </a:prstGeom>
          <a:noFill/>
          <a:ln w="190500" cap="flat" cmpd="sng">
            <a:solidFill>
              <a:srgbClr val="FFFFFF"/>
            </a:solidFill>
            <a:prstDash val="solid"/>
            <a:miter lim="400000"/>
            <a:headEnd type="none" w="sm" len="sm"/>
            <a:tailEnd type="triangle" w="med" len="med"/>
          </a:ln>
        </p:spPr>
      </p:cxnSp>
      <p:cxnSp>
        <p:nvCxnSpPr>
          <p:cNvPr id="215" name="Google Shape;215;p34"/>
          <p:cNvCxnSpPr/>
          <p:nvPr/>
        </p:nvCxnSpPr>
        <p:spPr>
          <a:xfrm>
            <a:off x="13582058" y="6333147"/>
            <a:ext cx="2189309" cy="2591041"/>
          </a:xfrm>
          <a:prstGeom prst="straightConnector1">
            <a:avLst/>
          </a:prstGeom>
          <a:noFill/>
          <a:ln w="190500" cap="flat" cmpd="sng">
            <a:solidFill>
              <a:srgbClr val="FFFFFF"/>
            </a:solidFill>
            <a:prstDash val="solid"/>
            <a:miter lim="400000"/>
            <a:headEnd type="none" w="sm" len="sm"/>
            <a:tailEnd type="triangle" w="med" len="med"/>
          </a:ln>
        </p:spPr>
      </p:cxnSp>
      <p:cxnSp>
        <p:nvCxnSpPr>
          <p:cNvPr id="216" name="Google Shape;216;p34"/>
          <p:cNvCxnSpPr/>
          <p:nvPr/>
        </p:nvCxnSpPr>
        <p:spPr>
          <a:xfrm flipH="1">
            <a:off x="9688751" y="10533196"/>
            <a:ext cx="4925832" cy="1"/>
          </a:xfrm>
          <a:prstGeom prst="straightConnector1">
            <a:avLst/>
          </a:prstGeom>
          <a:noFill/>
          <a:ln w="190500" cap="flat" cmpd="sng">
            <a:solidFill>
              <a:srgbClr val="FFFFFF"/>
            </a:solidFill>
            <a:prstDash val="solid"/>
            <a:miter lim="400000"/>
            <a:headEnd type="none" w="sm" len="sm"/>
            <a:tailEnd type="triangle" w="med" len="med"/>
          </a:ln>
        </p:spPr>
      </p:cxnSp>
      <p:sp>
        <p:nvSpPr>
          <p:cNvPr id="217" name="Google Shape;217;p34"/>
          <p:cNvSpPr txBox="1"/>
          <p:nvPr/>
        </p:nvSpPr>
        <p:spPr>
          <a:xfrm>
            <a:off x="7100343" y="12213274"/>
            <a:ext cx="968376" cy="62638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29D37"/>
              </a:buClr>
              <a:buSzPts val="3200"/>
              <a:buFont typeface="Helvetica Neue"/>
              <a:buNone/>
            </a:pPr>
            <a:r>
              <a:rPr lang="en-US" sz="3200" b="1" i="0" u="none" strike="noStrike" cap="none">
                <a:solidFill>
                  <a:srgbClr val="F29D37"/>
                </a:solidFill>
                <a:latin typeface="Helvetica Neue"/>
                <a:ea typeface="Helvetica Neue"/>
                <a:cs typeface="Helvetica Neue"/>
                <a:sym typeface="Helvetica Neue"/>
              </a:rPr>
              <a:t>ETH</a:t>
            </a:r>
            <a:endParaRPr sz="1400" b="0" i="0" u="none" strike="noStrike" cap="none">
              <a:solidFill>
                <a:srgbClr val="000000"/>
              </a:solidFill>
              <a:latin typeface="Arial"/>
              <a:ea typeface="Arial"/>
              <a:cs typeface="Arial"/>
              <a:sym typeface="Arial"/>
            </a:endParaRPr>
          </a:p>
        </p:txBody>
      </p:sp>
      <p:pic>
        <p:nvPicPr>
          <p:cNvPr id="218" name="Google Shape;218;p34"/>
          <p:cNvPicPr preferRelativeResize="0"/>
          <p:nvPr/>
        </p:nvPicPr>
        <p:blipFill rotWithShape="1">
          <a:blip r:embed="rId5">
            <a:alphaModFix/>
          </a:blip>
          <a:srcRect/>
          <a:stretch/>
        </p:blipFill>
        <p:spPr>
          <a:xfrm>
            <a:off x="15093213" y="8995840"/>
            <a:ext cx="3074699" cy="30747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sp>
        <p:nvSpPr>
          <p:cNvPr id="223" name="Google Shape;223;p35"/>
          <p:cNvSpPr txBox="1"/>
          <p:nvPr/>
        </p:nvSpPr>
        <p:spPr>
          <a:xfrm>
            <a:off x="3356800" y="949975"/>
            <a:ext cx="11508600" cy="16986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Helvetica Neue"/>
                <a:ea typeface="Helvetica Neue"/>
                <a:cs typeface="Helvetica Neue"/>
                <a:sym typeface="Helvetica Neue"/>
              </a:rPr>
              <a:t>Liquidations</a:t>
            </a:r>
            <a:endParaRPr sz="1400" b="0" i="0" u="none" strike="noStrike" cap="none">
              <a:solidFill>
                <a:srgbClr val="434343"/>
              </a:solidFill>
              <a:latin typeface="Arial"/>
              <a:ea typeface="Arial"/>
              <a:cs typeface="Arial"/>
              <a:sym typeface="Arial"/>
            </a:endParaRPr>
          </a:p>
        </p:txBody>
      </p:sp>
      <p:sp>
        <p:nvSpPr>
          <p:cNvPr id="224" name="Google Shape;224;p35"/>
          <p:cNvSpPr txBox="1"/>
          <p:nvPr/>
        </p:nvSpPr>
        <p:spPr>
          <a:xfrm>
            <a:off x="411300" y="3537200"/>
            <a:ext cx="14836200" cy="9670200"/>
          </a:xfrm>
          <a:prstGeom prst="rect">
            <a:avLst/>
          </a:prstGeom>
          <a:noFill/>
          <a:ln>
            <a:noFill/>
          </a:ln>
        </p:spPr>
        <p:txBody>
          <a:bodyPr spcFirstLastPara="1" wrap="square" lIns="71425" tIns="71425" rIns="71425" bIns="71425" anchor="ctr" anchorCtr="0">
            <a:noAutofit/>
          </a:bodyPr>
          <a:lstStyle/>
          <a:p>
            <a:pPr marL="457200" lvl="0" indent="-488950" algn="l" rtl="0">
              <a:lnSpc>
                <a:spcPct val="150000"/>
              </a:lnSpc>
              <a:spcBef>
                <a:spcPts val="0"/>
              </a:spcBef>
              <a:spcAft>
                <a:spcPts val="0"/>
              </a:spcAft>
              <a:buClr>
                <a:srgbClr val="434343"/>
              </a:buClr>
              <a:buSzPts val="4100"/>
              <a:buFont typeface="Helvetica Neue"/>
              <a:buChar char="•"/>
            </a:pPr>
            <a:r>
              <a:rPr lang="en-US" sz="4100" b="1">
                <a:solidFill>
                  <a:schemeClr val="dk2"/>
                </a:solidFill>
                <a:latin typeface="Helvetica Neue"/>
                <a:ea typeface="Helvetica Neue"/>
                <a:cs typeface="Helvetica Neue"/>
                <a:sym typeface="Helvetica Neue"/>
              </a:rPr>
              <a:t>A Vault is automatically liquidated if the collateral value (in USD) falls too low</a:t>
            </a:r>
            <a:endParaRPr sz="4100" b="1">
              <a:solidFill>
                <a:srgbClr val="434343"/>
              </a:solidFill>
              <a:latin typeface="Helvetica Neue"/>
              <a:ea typeface="Helvetica Neue"/>
              <a:cs typeface="Helvetica Neue"/>
              <a:sym typeface="Helvetica Neue"/>
            </a:endParaRPr>
          </a:p>
          <a:p>
            <a:pPr marL="677693" marR="0" lvl="0" indent="-625623" algn="l" rtl="0">
              <a:lnSpc>
                <a:spcPct val="150000"/>
              </a:lnSpc>
              <a:spcBef>
                <a:spcPts val="0"/>
              </a:spcBef>
              <a:spcAft>
                <a:spcPts val="0"/>
              </a:spcAft>
              <a:buClr>
                <a:srgbClr val="434343"/>
              </a:buClr>
              <a:buSzPts val="4100"/>
              <a:buFont typeface="Helvetica Neue"/>
              <a:buChar char="•"/>
            </a:pPr>
            <a:r>
              <a:rPr lang="en-US" sz="4100" b="1">
                <a:solidFill>
                  <a:srgbClr val="434343"/>
                </a:solidFill>
                <a:latin typeface="Helvetica Neue"/>
                <a:ea typeface="Helvetica Neue"/>
                <a:cs typeface="Helvetica Neue"/>
                <a:sym typeface="Helvetica Neue"/>
              </a:rPr>
              <a:t>Part of the collateral is auctioned off by the Protocol to cover the outstanding debt + penalty fee</a:t>
            </a:r>
            <a:endParaRPr sz="4100" b="1">
              <a:solidFill>
                <a:srgbClr val="434343"/>
              </a:solidFill>
              <a:latin typeface="Helvetica Neue"/>
              <a:ea typeface="Helvetica Neue"/>
              <a:cs typeface="Helvetica Neue"/>
              <a:sym typeface="Helvetica Neue"/>
            </a:endParaRPr>
          </a:p>
          <a:p>
            <a:pPr marL="677693" marR="0" lvl="0" indent="-625623" algn="l" rtl="0">
              <a:lnSpc>
                <a:spcPct val="150000"/>
              </a:lnSpc>
              <a:spcBef>
                <a:spcPts val="0"/>
              </a:spcBef>
              <a:spcAft>
                <a:spcPts val="0"/>
              </a:spcAft>
              <a:buClr>
                <a:srgbClr val="434343"/>
              </a:buClr>
              <a:buSzPts val="4100"/>
              <a:buFont typeface="Helvetica Neue"/>
              <a:buChar char="•"/>
            </a:pPr>
            <a:r>
              <a:rPr lang="en-US" sz="4100" b="1">
                <a:solidFill>
                  <a:srgbClr val="434343"/>
                </a:solidFill>
                <a:latin typeface="Helvetica Neue"/>
                <a:ea typeface="Helvetica Neue"/>
                <a:cs typeface="Helvetica Neue"/>
                <a:sym typeface="Helvetica Neue"/>
              </a:rPr>
              <a:t>Dai is then burned by the Protocol to decrease the supply</a:t>
            </a:r>
            <a:endParaRPr sz="4100" b="1">
              <a:solidFill>
                <a:srgbClr val="434343"/>
              </a:solidFill>
              <a:latin typeface="Helvetica Neue"/>
              <a:ea typeface="Helvetica Neue"/>
              <a:cs typeface="Helvetica Neue"/>
              <a:sym typeface="Helvetica Neue"/>
            </a:endParaRPr>
          </a:p>
          <a:p>
            <a:pPr marL="677693" marR="0" lvl="0" indent="-625623" algn="l" rtl="0">
              <a:lnSpc>
                <a:spcPct val="150000"/>
              </a:lnSpc>
              <a:spcBef>
                <a:spcPts val="0"/>
              </a:spcBef>
              <a:spcAft>
                <a:spcPts val="0"/>
              </a:spcAft>
              <a:buClr>
                <a:srgbClr val="434343"/>
              </a:buClr>
              <a:buSzPts val="4100"/>
              <a:buFont typeface="Helvetica Neue"/>
              <a:buChar char="•"/>
            </a:pPr>
            <a:r>
              <a:rPr lang="en-US" sz="4100" b="1">
                <a:solidFill>
                  <a:srgbClr val="434343"/>
                </a:solidFill>
                <a:latin typeface="Helvetica Neue"/>
                <a:ea typeface="Helvetica Neue"/>
                <a:cs typeface="Helvetica Neue"/>
                <a:sym typeface="Helvetica Neue"/>
              </a:rPr>
              <a:t>Vault owner receives the leftover collateral</a:t>
            </a:r>
            <a:endParaRPr sz="4100" b="1">
              <a:solidFill>
                <a:srgbClr val="434343"/>
              </a:solidFill>
              <a:latin typeface="Helvetica Neue"/>
              <a:ea typeface="Helvetica Neue"/>
              <a:cs typeface="Helvetica Neue"/>
              <a:sym typeface="Helvetica Neue"/>
            </a:endParaRPr>
          </a:p>
          <a:p>
            <a:pPr marL="457200" marR="0" lvl="0" indent="0" algn="l" rtl="0">
              <a:lnSpc>
                <a:spcPct val="150000"/>
              </a:lnSpc>
              <a:spcBef>
                <a:spcPts val="0"/>
              </a:spcBef>
              <a:spcAft>
                <a:spcPts val="0"/>
              </a:spcAft>
              <a:buNone/>
            </a:pPr>
            <a:endParaRPr sz="1400" b="0" i="0" u="none" strike="noStrike" cap="none">
              <a:solidFill>
                <a:srgbClr val="434343"/>
              </a:solidFill>
              <a:latin typeface="Arial"/>
              <a:ea typeface="Arial"/>
              <a:cs typeface="Arial"/>
              <a:sym typeface="Arial"/>
            </a:endParaRPr>
          </a:p>
        </p:txBody>
      </p:sp>
      <p:pic>
        <p:nvPicPr>
          <p:cNvPr id="225" name="Google Shape;225;p35"/>
          <p:cNvPicPr preferRelativeResize="0"/>
          <p:nvPr/>
        </p:nvPicPr>
        <p:blipFill>
          <a:blip r:embed="rId3">
            <a:alphaModFix/>
          </a:blip>
          <a:stretch>
            <a:fillRect/>
          </a:stretch>
        </p:blipFill>
        <p:spPr>
          <a:xfrm>
            <a:off x="14982950" y="279425"/>
            <a:ext cx="8695976" cy="13311352"/>
          </a:xfrm>
          <a:prstGeom prst="rect">
            <a:avLst/>
          </a:prstGeom>
          <a:noFill/>
          <a:ln>
            <a:noFill/>
          </a:ln>
          <a:effectLst>
            <a:outerShdw blurRad="57150" dist="19050" dir="5400000" algn="bl" rotWithShape="0">
              <a:srgbClr val="000000">
                <a:alpha val="2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9"/>
        <p:cNvGrpSpPr/>
        <p:nvPr/>
      </p:nvGrpSpPr>
      <p:grpSpPr>
        <a:xfrm>
          <a:off x="0" y="0"/>
          <a:ext cx="0" cy="0"/>
          <a:chOff x="0" y="0"/>
          <a:chExt cx="0" cy="0"/>
        </a:xfrm>
      </p:grpSpPr>
      <p:sp>
        <p:nvSpPr>
          <p:cNvPr id="230" name="Google Shape;230;p36"/>
          <p:cNvSpPr txBox="1"/>
          <p:nvPr/>
        </p:nvSpPr>
        <p:spPr>
          <a:xfrm>
            <a:off x="3048000" y="5642079"/>
            <a:ext cx="18288001" cy="1668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Roboto"/>
                <a:ea typeface="Roboto"/>
                <a:cs typeface="Roboto"/>
                <a:sym typeface="Roboto"/>
              </a:rPr>
              <a:t>How Does Dai Remain Stable?</a:t>
            </a:r>
            <a:endParaRPr sz="1400" b="0" i="0" u="none" strike="noStrike" cap="none">
              <a:solidFill>
                <a:srgbClr val="434343"/>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sp>
        <p:nvSpPr>
          <p:cNvPr id="80" name="Google Shape;80;p19"/>
          <p:cNvSpPr txBox="1">
            <a:spLocks noGrp="1"/>
          </p:cNvSpPr>
          <p:nvPr>
            <p:ph type="title" idx="4294967295"/>
          </p:nvPr>
        </p:nvSpPr>
        <p:spPr>
          <a:xfrm>
            <a:off x="2356254" y="2087662"/>
            <a:ext cx="19671600" cy="1910700"/>
          </a:xfrm>
          <a:prstGeom prst="rect">
            <a:avLst/>
          </a:prstGeom>
          <a:noFill/>
          <a:ln>
            <a:noFill/>
          </a:ln>
        </p:spPr>
        <p:txBody>
          <a:bodyPr spcFirstLastPara="1" wrap="square" lIns="71425" tIns="71425" rIns="71425" bIns="71425" anchor="b"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a:solidFill>
                  <a:srgbClr val="434343"/>
                </a:solidFill>
                <a:latin typeface="Roboto"/>
                <a:ea typeface="Roboto"/>
                <a:cs typeface="Roboto"/>
                <a:sym typeface="Roboto"/>
              </a:rPr>
              <a:t>What is MakerDAO?</a:t>
            </a:r>
            <a:endParaRPr sz="10000">
              <a:solidFill>
                <a:srgbClr val="434343"/>
              </a:solidFill>
              <a:latin typeface="Roboto"/>
              <a:ea typeface="Roboto"/>
              <a:cs typeface="Roboto"/>
              <a:sym typeface="Roboto"/>
            </a:endParaRPr>
          </a:p>
        </p:txBody>
      </p:sp>
      <p:grpSp>
        <p:nvGrpSpPr>
          <p:cNvPr id="81" name="Google Shape;81;p19"/>
          <p:cNvGrpSpPr/>
          <p:nvPr/>
        </p:nvGrpSpPr>
        <p:grpSpPr>
          <a:xfrm>
            <a:off x="6916922" y="4564624"/>
            <a:ext cx="10550166" cy="6752141"/>
            <a:chOff x="6590584" y="4510199"/>
            <a:chExt cx="10550166" cy="6752141"/>
          </a:xfrm>
        </p:grpSpPr>
        <p:pic>
          <p:nvPicPr>
            <p:cNvPr id="82" name="Google Shape;82;p19" descr="12523025.png"/>
            <p:cNvPicPr preferRelativeResize="0"/>
            <p:nvPr/>
          </p:nvPicPr>
          <p:blipFill rotWithShape="1">
            <a:blip r:embed="rId3">
              <a:alphaModFix/>
            </a:blip>
            <a:srcRect/>
            <a:stretch/>
          </p:blipFill>
          <p:spPr>
            <a:xfrm>
              <a:off x="6590584" y="4510199"/>
              <a:ext cx="6752141" cy="6752141"/>
            </a:xfrm>
            <a:prstGeom prst="rect">
              <a:avLst/>
            </a:prstGeom>
            <a:noFill/>
            <a:ln>
              <a:noFill/>
            </a:ln>
          </p:spPr>
        </p:pic>
        <p:pic>
          <p:nvPicPr>
            <p:cNvPr id="83" name="Google Shape;83;p19"/>
            <p:cNvPicPr preferRelativeResize="0"/>
            <p:nvPr/>
          </p:nvPicPr>
          <p:blipFill rotWithShape="1">
            <a:blip r:embed="rId4">
              <a:alphaModFix/>
            </a:blip>
            <a:srcRect/>
            <a:stretch/>
          </p:blipFill>
          <p:spPr>
            <a:xfrm>
              <a:off x="13415975" y="6016125"/>
              <a:ext cx="3724776" cy="3724776"/>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37"/>
          <p:cNvSpPr txBox="1"/>
          <p:nvPr/>
        </p:nvSpPr>
        <p:spPr>
          <a:xfrm>
            <a:off x="5961697" y="2084277"/>
            <a:ext cx="12460606" cy="1668137"/>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Roboto"/>
                <a:ea typeface="Roboto"/>
                <a:cs typeface="Roboto"/>
                <a:sym typeface="Roboto"/>
              </a:rPr>
              <a:t>Ultimate Goal</a:t>
            </a:r>
            <a:endParaRPr sz="10000" b="0" i="0" u="none" strike="noStrike" cap="none">
              <a:solidFill>
                <a:srgbClr val="434343"/>
              </a:solidFill>
              <a:latin typeface="Roboto"/>
              <a:ea typeface="Roboto"/>
              <a:cs typeface="Roboto"/>
              <a:sym typeface="Roboto"/>
            </a:endParaRPr>
          </a:p>
        </p:txBody>
      </p:sp>
      <p:sp>
        <p:nvSpPr>
          <p:cNvPr id="236" name="Google Shape;236;p37"/>
          <p:cNvSpPr txBox="1"/>
          <p:nvPr/>
        </p:nvSpPr>
        <p:spPr>
          <a:xfrm>
            <a:off x="1868170" y="4258771"/>
            <a:ext cx="20647661" cy="1270947"/>
          </a:xfrm>
          <a:prstGeom prst="rect">
            <a:avLst/>
          </a:prstGeom>
          <a:noFill/>
          <a:ln>
            <a:noFill/>
          </a:ln>
        </p:spPr>
        <p:txBody>
          <a:bodyPr spcFirstLastPara="1" wrap="square" lIns="71425" tIns="71425" rIns="71425" bIns="71425" anchor="ctr" anchorCtr="0">
            <a:noAutofit/>
          </a:bodyPr>
          <a:lstStyle/>
          <a:p>
            <a:pPr marL="0" marR="0" lvl="0" indent="0" algn="ctr" rtl="0">
              <a:lnSpc>
                <a:spcPct val="150000"/>
              </a:lnSpc>
              <a:spcBef>
                <a:spcPts val="0"/>
              </a:spcBef>
              <a:spcAft>
                <a:spcPts val="0"/>
              </a:spcAft>
              <a:buClr>
                <a:srgbClr val="FFFFFF"/>
              </a:buClr>
              <a:buSzPts val="7500"/>
              <a:buFont typeface="Helvetica Neue"/>
              <a:buNone/>
            </a:pPr>
            <a:r>
              <a:rPr lang="en-US" sz="8000" b="0" i="0" u="none" strike="noStrike" cap="none">
                <a:solidFill>
                  <a:srgbClr val="434343"/>
                </a:solidFill>
                <a:latin typeface="Roboto"/>
                <a:ea typeface="Roboto"/>
                <a:cs typeface="Roboto"/>
                <a:sym typeface="Roboto"/>
              </a:rPr>
              <a:t>Balance demand for creating and holding Dai</a:t>
            </a:r>
            <a:endParaRPr sz="8000" b="0" i="0" u="none" strike="noStrike" cap="none">
              <a:solidFill>
                <a:srgbClr val="434343"/>
              </a:solidFill>
              <a:latin typeface="Roboto"/>
              <a:ea typeface="Roboto"/>
              <a:cs typeface="Roboto"/>
              <a:sym typeface="Roboto"/>
            </a:endParaRPr>
          </a:p>
        </p:txBody>
      </p:sp>
      <p:pic>
        <p:nvPicPr>
          <p:cNvPr id="237" name="Google Shape;237;p37" descr="kisspng-computer-icons-icon-design-balance-icon-5b3a0a0d104ce9.5057212415305303170668.png"/>
          <p:cNvPicPr preferRelativeResize="0"/>
          <p:nvPr/>
        </p:nvPicPr>
        <p:blipFill rotWithShape="1">
          <a:blip r:embed="rId3">
            <a:alphaModFix/>
          </a:blip>
          <a:srcRect/>
          <a:stretch/>
        </p:blipFill>
        <p:spPr>
          <a:xfrm>
            <a:off x="8553844" y="5883675"/>
            <a:ext cx="7276314" cy="72763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38"/>
          <p:cNvSpPr txBox="1"/>
          <p:nvPr/>
        </p:nvSpPr>
        <p:spPr>
          <a:xfrm>
            <a:off x="5457150" y="2084125"/>
            <a:ext cx="13469700" cy="16683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Roboto"/>
                <a:ea typeface="Roboto"/>
                <a:cs typeface="Roboto"/>
                <a:sym typeface="Roboto"/>
              </a:rPr>
              <a:t>Stability Mechanisms</a:t>
            </a:r>
            <a:endParaRPr sz="10000" b="0" i="0" u="none" strike="noStrike" cap="none">
              <a:solidFill>
                <a:srgbClr val="434343"/>
              </a:solidFill>
              <a:latin typeface="Roboto"/>
              <a:ea typeface="Roboto"/>
              <a:cs typeface="Roboto"/>
              <a:sym typeface="Roboto"/>
            </a:endParaRPr>
          </a:p>
        </p:txBody>
      </p:sp>
      <p:sp>
        <p:nvSpPr>
          <p:cNvPr id="243" name="Google Shape;243;p38"/>
          <p:cNvSpPr txBox="1"/>
          <p:nvPr/>
        </p:nvSpPr>
        <p:spPr>
          <a:xfrm>
            <a:off x="8701800" y="5846275"/>
            <a:ext cx="9280800" cy="5046600"/>
          </a:xfrm>
          <a:prstGeom prst="rect">
            <a:avLst/>
          </a:prstGeom>
          <a:noFill/>
          <a:ln>
            <a:noFill/>
          </a:ln>
        </p:spPr>
        <p:txBody>
          <a:bodyPr spcFirstLastPara="1" wrap="square" lIns="71425" tIns="71425" rIns="71425" bIns="71425" anchor="ctr" anchorCtr="0">
            <a:noAutofit/>
          </a:bodyPr>
          <a:lstStyle/>
          <a:p>
            <a:pPr marL="457200" marR="0" lvl="0" indent="-457200" algn="l" rtl="0">
              <a:lnSpc>
                <a:spcPct val="150000"/>
              </a:lnSpc>
              <a:spcBef>
                <a:spcPts val="0"/>
              </a:spcBef>
              <a:spcAft>
                <a:spcPts val="0"/>
              </a:spcAft>
              <a:buClr>
                <a:srgbClr val="434343"/>
              </a:buClr>
              <a:buSzPts val="7500"/>
              <a:buFont typeface="Roboto"/>
              <a:buChar char="●"/>
            </a:pPr>
            <a:r>
              <a:rPr lang="en-US" sz="7500" b="0" i="0" u="none" strike="noStrike" cap="none">
                <a:solidFill>
                  <a:srgbClr val="434343"/>
                </a:solidFill>
                <a:latin typeface="Roboto"/>
                <a:ea typeface="Roboto"/>
                <a:cs typeface="Roboto"/>
                <a:sym typeface="Roboto"/>
              </a:rPr>
              <a:t>Supply Side</a:t>
            </a:r>
            <a:endParaRPr sz="7500" b="0" i="0" u="none" strike="noStrike" cap="none">
              <a:solidFill>
                <a:srgbClr val="434343"/>
              </a:solidFill>
              <a:latin typeface="Roboto"/>
              <a:ea typeface="Roboto"/>
              <a:cs typeface="Roboto"/>
              <a:sym typeface="Roboto"/>
            </a:endParaRPr>
          </a:p>
          <a:p>
            <a:pPr marL="457200" marR="0" lvl="0" indent="-457200" algn="l" rtl="0">
              <a:lnSpc>
                <a:spcPct val="150000"/>
              </a:lnSpc>
              <a:spcBef>
                <a:spcPts val="0"/>
              </a:spcBef>
              <a:spcAft>
                <a:spcPts val="0"/>
              </a:spcAft>
              <a:buClr>
                <a:srgbClr val="434343"/>
              </a:buClr>
              <a:buSzPts val="7500"/>
              <a:buFont typeface="Roboto"/>
              <a:buChar char="●"/>
            </a:pPr>
            <a:r>
              <a:rPr lang="en-US" sz="7500" b="0" i="0" u="none" strike="noStrike" cap="none">
                <a:solidFill>
                  <a:srgbClr val="434343"/>
                </a:solidFill>
                <a:latin typeface="Roboto"/>
                <a:ea typeface="Roboto"/>
                <a:cs typeface="Roboto"/>
                <a:sym typeface="Roboto"/>
              </a:rPr>
              <a:t>Demand Side</a:t>
            </a:r>
            <a:endParaRPr sz="7500" b="0" i="0" u="none" strike="noStrike" cap="none">
              <a:solidFill>
                <a:srgbClr val="434343"/>
              </a:solidFill>
              <a:latin typeface="Roboto"/>
              <a:ea typeface="Roboto"/>
              <a:cs typeface="Roboto"/>
              <a:sym typeface="Roboto"/>
            </a:endParaRPr>
          </a:p>
          <a:p>
            <a:pPr marL="457200" marR="0" lvl="0" indent="-457200" algn="l" rtl="0">
              <a:lnSpc>
                <a:spcPct val="150000"/>
              </a:lnSpc>
              <a:spcBef>
                <a:spcPts val="0"/>
              </a:spcBef>
              <a:spcAft>
                <a:spcPts val="0"/>
              </a:spcAft>
              <a:buClr>
                <a:srgbClr val="434343"/>
              </a:buClr>
              <a:buSzPts val="7500"/>
              <a:buFont typeface="Roboto"/>
              <a:buChar char="●"/>
            </a:pPr>
            <a:r>
              <a:rPr lang="en-US" sz="7500" b="0" i="0" u="none" strike="noStrike" cap="none">
                <a:solidFill>
                  <a:srgbClr val="434343"/>
                </a:solidFill>
                <a:latin typeface="Roboto"/>
                <a:ea typeface="Roboto"/>
                <a:cs typeface="Roboto"/>
                <a:sym typeface="Roboto"/>
              </a:rPr>
              <a:t>Diversification</a:t>
            </a:r>
            <a:endParaRPr sz="7500" b="0" i="0" u="none" strike="noStrike" cap="none">
              <a:solidFill>
                <a:srgbClr val="434343"/>
              </a:solidFill>
              <a:latin typeface="Roboto"/>
              <a:ea typeface="Roboto"/>
              <a:cs typeface="Roboto"/>
              <a:sym typeface="Roboto"/>
            </a:endParaRPr>
          </a:p>
          <a:p>
            <a:pPr marL="0" marR="0" lvl="0" indent="0" algn="l" rtl="0">
              <a:lnSpc>
                <a:spcPct val="150000"/>
              </a:lnSpc>
              <a:spcBef>
                <a:spcPts val="0"/>
              </a:spcBef>
              <a:spcAft>
                <a:spcPts val="0"/>
              </a:spcAft>
              <a:buNone/>
            </a:pPr>
            <a:endParaRPr sz="7500" b="0" i="0" u="none" strike="noStrike" cap="none">
              <a:solidFill>
                <a:srgbClr val="434343"/>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39"/>
          <p:cNvSpPr txBox="1"/>
          <p:nvPr/>
        </p:nvSpPr>
        <p:spPr>
          <a:xfrm>
            <a:off x="5457150" y="2084125"/>
            <a:ext cx="13469700" cy="16683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Roboto"/>
                <a:ea typeface="Roboto"/>
                <a:cs typeface="Roboto"/>
                <a:sym typeface="Roboto"/>
              </a:rPr>
              <a:t>Supply Side</a:t>
            </a:r>
            <a:endParaRPr sz="10000" b="0" i="0" u="none" strike="noStrike" cap="none">
              <a:solidFill>
                <a:srgbClr val="434343"/>
              </a:solidFill>
              <a:latin typeface="Roboto"/>
              <a:ea typeface="Roboto"/>
              <a:cs typeface="Roboto"/>
              <a:sym typeface="Roboto"/>
            </a:endParaRPr>
          </a:p>
        </p:txBody>
      </p:sp>
      <p:sp>
        <p:nvSpPr>
          <p:cNvPr id="249" name="Google Shape;249;p39"/>
          <p:cNvSpPr txBox="1"/>
          <p:nvPr/>
        </p:nvSpPr>
        <p:spPr>
          <a:xfrm>
            <a:off x="2396330" y="4258771"/>
            <a:ext cx="19591340" cy="1270947"/>
          </a:xfrm>
          <a:prstGeom prst="rect">
            <a:avLst/>
          </a:prstGeom>
          <a:noFill/>
          <a:ln>
            <a:noFill/>
          </a:ln>
        </p:spPr>
        <p:txBody>
          <a:bodyPr spcFirstLastPara="1" wrap="square" lIns="71425" tIns="71425" rIns="71425" bIns="71425" anchor="ctr" anchorCtr="0">
            <a:noAutofit/>
          </a:bodyPr>
          <a:lstStyle/>
          <a:p>
            <a:pPr marL="0" marR="0" lvl="0" indent="0" algn="ctr" rtl="0">
              <a:lnSpc>
                <a:spcPct val="150000"/>
              </a:lnSpc>
              <a:spcBef>
                <a:spcPts val="0"/>
              </a:spcBef>
              <a:spcAft>
                <a:spcPts val="0"/>
              </a:spcAft>
              <a:buClr>
                <a:srgbClr val="FFFFFF"/>
              </a:buClr>
              <a:buSzPts val="7500"/>
              <a:buFont typeface="Helvetica Neue"/>
              <a:buNone/>
            </a:pPr>
            <a:r>
              <a:rPr lang="en-US" sz="7500" b="0" i="0" u="none" strike="noStrike" cap="none">
                <a:solidFill>
                  <a:srgbClr val="434343"/>
                </a:solidFill>
                <a:latin typeface="Roboto"/>
                <a:ea typeface="Roboto"/>
                <a:cs typeface="Roboto"/>
                <a:sym typeface="Roboto"/>
              </a:rPr>
              <a:t>Incentivize supply expansion &amp; contraction</a:t>
            </a:r>
            <a:endParaRPr sz="1400" b="0" i="0" u="none" strike="noStrike" cap="none">
              <a:solidFill>
                <a:srgbClr val="434343"/>
              </a:solidFill>
              <a:latin typeface="Roboto"/>
              <a:ea typeface="Roboto"/>
              <a:cs typeface="Roboto"/>
              <a:sym typeface="Roboto"/>
            </a:endParaRPr>
          </a:p>
        </p:txBody>
      </p:sp>
      <p:pic>
        <p:nvPicPr>
          <p:cNvPr id="250" name="Google Shape;250;p39" descr="Image"/>
          <p:cNvPicPr preferRelativeResize="0"/>
          <p:nvPr/>
        </p:nvPicPr>
        <p:blipFill rotWithShape="1">
          <a:blip r:embed="rId3">
            <a:alphaModFix/>
          </a:blip>
          <a:srcRect/>
          <a:stretch/>
        </p:blipFill>
        <p:spPr>
          <a:xfrm>
            <a:off x="7167297" y="6036074"/>
            <a:ext cx="10533613" cy="702583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4"/>
        <p:cNvGrpSpPr/>
        <p:nvPr/>
      </p:nvGrpSpPr>
      <p:grpSpPr>
        <a:xfrm>
          <a:off x="0" y="0"/>
          <a:ext cx="0" cy="0"/>
          <a:chOff x="0" y="0"/>
          <a:chExt cx="0" cy="0"/>
        </a:xfrm>
      </p:grpSpPr>
      <p:sp>
        <p:nvSpPr>
          <p:cNvPr id="255" name="Google Shape;255;p40"/>
          <p:cNvSpPr txBox="1"/>
          <p:nvPr/>
        </p:nvSpPr>
        <p:spPr>
          <a:xfrm>
            <a:off x="7103499" y="2084275"/>
            <a:ext cx="10176900" cy="1668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Roboto"/>
                <a:ea typeface="Roboto"/>
                <a:cs typeface="Roboto"/>
                <a:sym typeface="Roboto"/>
              </a:rPr>
              <a:t>Demand Side</a:t>
            </a:r>
            <a:endParaRPr sz="10000" b="0" i="0" u="none" strike="noStrike" cap="none">
              <a:solidFill>
                <a:srgbClr val="434343"/>
              </a:solidFill>
              <a:latin typeface="Roboto"/>
              <a:ea typeface="Roboto"/>
              <a:cs typeface="Roboto"/>
              <a:sym typeface="Roboto"/>
            </a:endParaRPr>
          </a:p>
        </p:txBody>
      </p:sp>
      <p:sp>
        <p:nvSpPr>
          <p:cNvPr id="256" name="Google Shape;256;p40"/>
          <p:cNvSpPr txBox="1"/>
          <p:nvPr/>
        </p:nvSpPr>
        <p:spPr>
          <a:xfrm>
            <a:off x="1868170" y="4258771"/>
            <a:ext cx="20647799" cy="1270800"/>
          </a:xfrm>
          <a:prstGeom prst="rect">
            <a:avLst/>
          </a:prstGeom>
          <a:noFill/>
          <a:ln>
            <a:noFill/>
          </a:ln>
        </p:spPr>
        <p:txBody>
          <a:bodyPr spcFirstLastPara="1" wrap="square" lIns="71425" tIns="71425" rIns="71425" bIns="71425" anchor="ctr" anchorCtr="0">
            <a:noAutofit/>
          </a:bodyPr>
          <a:lstStyle/>
          <a:p>
            <a:pPr marL="0" marR="0" lvl="0" indent="0" algn="ctr" rtl="0">
              <a:lnSpc>
                <a:spcPct val="150000"/>
              </a:lnSpc>
              <a:spcBef>
                <a:spcPts val="0"/>
              </a:spcBef>
              <a:spcAft>
                <a:spcPts val="0"/>
              </a:spcAft>
              <a:buClr>
                <a:srgbClr val="FFFFFF"/>
              </a:buClr>
              <a:buSzPts val="7500"/>
              <a:buFont typeface="Helvetica Neue"/>
              <a:buNone/>
            </a:pPr>
            <a:endParaRPr sz="1400" b="0" i="0" u="none" strike="noStrike" cap="none">
              <a:solidFill>
                <a:srgbClr val="000000"/>
              </a:solidFill>
              <a:latin typeface="Arial"/>
              <a:ea typeface="Arial"/>
              <a:cs typeface="Arial"/>
              <a:sym typeface="Arial"/>
            </a:endParaRPr>
          </a:p>
        </p:txBody>
      </p:sp>
      <p:pic>
        <p:nvPicPr>
          <p:cNvPr id="257" name="Google Shape;257;p40"/>
          <p:cNvPicPr preferRelativeResize="0"/>
          <p:nvPr/>
        </p:nvPicPr>
        <p:blipFill rotWithShape="1">
          <a:blip r:embed="rId3">
            <a:alphaModFix/>
          </a:blip>
          <a:srcRect/>
          <a:stretch/>
        </p:blipFill>
        <p:spPr>
          <a:xfrm>
            <a:off x="3341113" y="5529575"/>
            <a:ext cx="17701673" cy="7421800"/>
          </a:xfrm>
          <a:prstGeom prst="rect">
            <a:avLst/>
          </a:prstGeom>
          <a:noFill/>
          <a:ln>
            <a:noFill/>
          </a:ln>
        </p:spPr>
      </p:pic>
      <p:sp>
        <p:nvSpPr>
          <p:cNvPr id="258" name="Google Shape;258;p40"/>
          <p:cNvSpPr txBox="1"/>
          <p:nvPr/>
        </p:nvSpPr>
        <p:spPr>
          <a:xfrm>
            <a:off x="5961697" y="3578327"/>
            <a:ext cx="12460500" cy="1668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Roboto"/>
                <a:ea typeface="Roboto"/>
                <a:cs typeface="Roboto"/>
                <a:sym typeface="Roboto"/>
              </a:rPr>
              <a:t>Dai Savings Rate</a:t>
            </a:r>
            <a:endParaRPr sz="10000" b="0" i="0" u="none" strike="noStrike" cap="none">
              <a:solidFill>
                <a:srgbClr val="434343"/>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2"/>
        <p:cNvGrpSpPr/>
        <p:nvPr/>
      </p:nvGrpSpPr>
      <p:grpSpPr>
        <a:xfrm>
          <a:off x="0" y="0"/>
          <a:ext cx="0" cy="0"/>
          <a:chOff x="0" y="0"/>
          <a:chExt cx="0" cy="0"/>
        </a:xfrm>
      </p:grpSpPr>
      <p:sp>
        <p:nvSpPr>
          <p:cNvPr id="263" name="Google Shape;263;p41"/>
          <p:cNvSpPr txBox="1">
            <a:spLocks noGrp="1"/>
          </p:cNvSpPr>
          <p:nvPr>
            <p:ph type="title" idx="4294967295"/>
          </p:nvPr>
        </p:nvSpPr>
        <p:spPr>
          <a:xfrm>
            <a:off x="2356254" y="1832777"/>
            <a:ext cx="19671600" cy="1910700"/>
          </a:xfrm>
          <a:prstGeom prst="rect">
            <a:avLst/>
          </a:prstGeom>
          <a:noFill/>
          <a:ln>
            <a:noFill/>
          </a:ln>
        </p:spPr>
        <p:txBody>
          <a:bodyPr spcFirstLastPara="1" wrap="square" lIns="71425" tIns="71425" rIns="71425" bIns="71425" anchor="b"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a:solidFill>
                  <a:srgbClr val="434343"/>
                </a:solidFill>
                <a:latin typeface="Roboto"/>
                <a:ea typeface="Roboto"/>
                <a:cs typeface="Roboto"/>
                <a:sym typeface="Roboto"/>
              </a:rPr>
              <a:t>Dai Savings Rate</a:t>
            </a:r>
            <a:endParaRPr>
              <a:solidFill>
                <a:srgbClr val="434343"/>
              </a:solidFill>
              <a:latin typeface="Roboto"/>
              <a:ea typeface="Roboto"/>
              <a:cs typeface="Roboto"/>
              <a:sym typeface="Roboto"/>
            </a:endParaRPr>
          </a:p>
        </p:txBody>
      </p:sp>
      <p:sp>
        <p:nvSpPr>
          <p:cNvPr id="264" name="Google Shape;264;p41"/>
          <p:cNvSpPr txBox="1">
            <a:spLocks noGrp="1"/>
          </p:cNvSpPr>
          <p:nvPr>
            <p:ph type="body" idx="4294967295"/>
          </p:nvPr>
        </p:nvSpPr>
        <p:spPr>
          <a:xfrm>
            <a:off x="1575311" y="4091578"/>
            <a:ext cx="15972000" cy="8840400"/>
          </a:xfrm>
          <a:prstGeom prst="rect">
            <a:avLst/>
          </a:prstGeom>
          <a:noFill/>
          <a:ln>
            <a:noFill/>
          </a:ln>
        </p:spPr>
        <p:txBody>
          <a:bodyPr spcFirstLastPara="1" wrap="square" lIns="71425" tIns="71425" rIns="71425" bIns="71425" anchor="ctr" anchorCtr="0">
            <a:noAutofit/>
          </a:bodyPr>
          <a:lstStyle/>
          <a:p>
            <a:pPr marL="617360" lvl="0" indent="-617360" algn="l" rtl="0">
              <a:lnSpc>
                <a:spcPct val="100000"/>
              </a:lnSpc>
              <a:spcBef>
                <a:spcPts val="0"/>
              </a:spcBef>
              <a:spcAft>
                <a:spcPts val="0"/>
              </a:spcAft>
              <a:buClr>
                <a:srgbClr val="434343"/>
              </a:buClr>
              <a:buSzPts val="3750"/>
              <a:buFont typeface="Roboto"/>
              <a:buChar char="•"/>
            </a:pPr>
            <a:r>
              <a:rPr lang="en-US" sz="5000" b="1">
                <a:solidFill>
                  <a:srgbClr val="434343"/>
                </a:solidFill>
                <a:latin typeface="Roboto"/>
                <a:ea typeface="Roboto"/>
                <a:cs typeface="Roboto"/>
                <a:sym typeface="Roboto"/>
              </a:rPr>
              <a:t>Regulates demand for holding Dai</a:t>
            </a:r>
            <a:endParaRPr>
              <a:solidFill>
                <a:srgbClr val="434343"/>
              </a:solidFill>
              <a:latin typeface="Roboto"/>
              <a:ea typeface="Roboto"/>
              <a:cs typeface="Roboto"/>
              <a:sym typeface="Roboto"/>
            </a:endParaRPr>
          </a:p>
          <a:p>
            <a:pPr marL="617360" lvl="0" indent="-617360" algn="l" rtl="0">
              <a:lnSpc>
                <a:spcPct val="100000"/>
              </a:lnSpc>
              <a:spcBef>
                <a:spcPts val="5900"/>
              </a:spcBef>
              <a:spcAft>
                <a:spcPts val="0"/>
              </a:spcAft>
              <a:buClr>
                <a:srgbClr val="434343"/>
              </a:buClr>
              <a:buSzPts val="3750"/>
              <a:buFont typeface="Roboto"/>
              <a:buChar char="•"/>
            </a:pPr>
            <a:r>
              <a:rPr lang="en-US" sz="5000" b="1">
                <a:solidFill>
                  <a:srgbClr val="434343"/>
                </a:solidFill>
                <a:latin typeface="Roboto"/>
                <a:ea typeface="Roboto"/>
                <a:cs typeface="Roboto"/>
                <a:sym typeface="Roboto"/>
              </a:rPr>
              <a:t>A demand-side lever to complement the supply-side lever</a:t>
            </a:r>
            <a:endParaRPr>
              <a:solidFill>
                <a:srgbClr val="434343"/>
              </a:solidFill>
              <a:latin typeface="Roboto"/>
              <a:ea typeface="Roboto"/>
              <a:cs typeface="Roboto"/>
              <a:sym typeface="Roboto"/>
            </a:endParaRPr>
          </a:p>
          <a:p>
            <a:pPr marL="617360" lvl="0" indent="-617360" algn="l" rtl="0">
              <a:lnSpc>
                <a:spcPct val="100000"/>
              </a:lnSpc>
              <a:spcBef>
                <a:spcPts val="5900"/>
              </a:spcBef>
              <a:spcAft>
                <a:spcPts val="0"/>
              </a:spcAft>
              <a:buClr>
                <a:srgbClr val="434343"/>
              </a:buClr>
              <a:buSzPts val="3750"/>
              <a:buFont typeface="Roboto"/>
              <a:buChar char="•"/>
            </a:pPr>
            <a:r>
              <a:rPr lang="en-US" sz="5000" b="1">
                <a:solidFill>
                  <a:srgbClr val="434343"/>
                </a:solidFill>
                <a:latin typeface="Roboto"/>
                <a:ea typeface="Roboto"/>
                <a:cs typeface="Roboto"/>
                <a:sym typeface="Roboto"/>
              </a:rPr>
              <a:t>Strengthens the peg</a:t>
            </a:r>
            <a:endParaRPr sz="5000" b="1">
              <a:solidFill>
                <a:srgbClr val="434343"/>
              </a:solidFill>
              <a:latin typeface="Roboto"/>
              <a:ea typeface="Roboto"/>
              <a:cs typeface="Roboto"/>
              <a:sym typeface="Roboto"/>
            </a:endParaRPr>
          </a:p>
          <a:p>
            <a:pPr marL="617360" lvl="0" indent="-617360" algn="l" rtl="0">
              <a:lnSpc>
                <a:spcPct val="100000"/>
              </a:lnSpc>
              <a:spcBef>
                <a:spcPts val="5900"/>
              </a:spcBef>
              <a:spcAft>
                <a:spcPts val="0"/>
              </a:spcAft>
              <a:buClr>
                <a:srgbClr val="434343"/>
              </a:buClr>
              <a:buSzPts val="5000"/>
              <a:buFont typeface="Roboto"/>
              <a:buChar char="•"/>
            </a:pPr>
            <a:r>
              <a:rPr lang="en-US" sz="5000" b="1">
                <a:solidFill>
                  <a:srgbClr val="434343"/>
                </a:solidFill>
                <a:latin typeface="Roboto"/>
                <a:ea typeface="Roboto"/>
                <a:cs typeface="Roboto"/>
                <a:sym typeface="Roboto"/>
              </a:rPr>
              <a:t>Increases utility of Dai</a:t>
            </a:r>
            <a:endParaRPr sz="5000" b="1">
              <a:solidFill>
                <a:srgbClr val="434343"/>
              </a:solidFill>
              <a:latin typeface="Roboto"/>
              <a:ea typeface="Roboto"/>
              <a:cs typeface="Roboto"/>
              <a:sym typeface="Roboto"/>
            </a:endParaRPr>
          </a:p>
          <a:p>
            <a:pPr marL="617360" lvl="0" indent="-617360" algn="l" rtl="0">
              <a:lnSpc>
                <a:spcPct val="100000"/>
              </a:lnSpc>
              <a:spcBef>
                <a:spcPts val="5900"/>
              </a:spcBef>
              <a:spcAft>
                <a:spcPts val="0"/>
              </a:spcAft>
              <a:buClr>
                <a:srgbClr val="434343"/>
              </a:buClr>
              <a:buSzPts val="5000"/>
              <a:buFont typeface="Roboto"/>
              <a:buChar char="•"/>
            </a:pPr>
            <a:r>
              <a:rPr lang="en-US" sz="5000" b="1">
                <a:solidFill>
                  <a:srgbClr val="434343"/>
                </a:solidFill>
                <a:latin typeface="Roboto"/>
                <a:ea typeface="Roboto"/>
                <a:cs typeface="Roboto"/>
                <a:sym typeface="Roboto"/>
              </a:rPr>
              <a:t>Enables new business models</a:t>
            </a:r>
            <a:endParaRPr sz="5000" b="1">
              <a:solidFill>
                <a:srgbClr val="434343"/>
              </a:solidFill>
              <a:latin typeface="Roboto"/>
              <a:ea typeface="Roboto"/>
              <a:cs typeface="Roboto"/>
              <a:sym typeface="Roboto"/>
            </a:endParaRPr>
          </a:p>
        </p:txBody>
      </p:sp>
      <p:pic>
        <p:nvPicPr>
          <p:cNvPr id="265" name="Google Shape;265;p41"/>
          <p:cNvPicPr preferRelativeResize="0"/>
          <p:nvPr/>
        </p:nvPicPr>
        <p:blipFill rotWithShape="1">
          <a:blip r:embed="rId3">
            <a:alphaModFix/>
          </a:blip>
          <a:srcRect/>
          <a:stretch/>
        </p:blipFill>
        <p:spPr>
          <a:xfrm>
            <a:off x="17231813" y="6775388"/>
            <a:ext cx="5939874" cy="5939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9"/>
        <p:cNvGrpSpPr/>
        <p:nvPr/>
      </p:nvGrpSpPr>
      <p:grpSpPr>
        <a:xfrm>
          <a:off x="0" y="0"/>
          <a:ext cx="0" cy="0"/>
          <a:chOff x="0" y="0"/>
          <a:chExt cx="0" cy="0"/>
        </a:xfrm>
      </p:grpSpPr>
      <p:sp>
        <p:nvSpPr>
          <p:cNvPr id="270" name="Google Shape;270;p42"/>
          <p:cNvSpPr txBox="1">
            <a:spLocks noGrp="1"/>
          </p:cNvSpPr>
          <p:nvPr>
            <p:ph type="title"/>
          </p:nvPr>
        </p:nvSpPr>
        <p:spPr>
          <a:xfrm>
            <a:off x="4387453" y="357187"/>
            <a:ext cx="15609095" cy="3036095"/>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a:solidFill>
                  <a:srgbClr val="434343"/>
                </a:solidFill>
                <a:latin typeface="Roboto"/>
                <a:ea typeface="Roboto"/>
                <a:cs typeface="Roboto"/>
                <a:sym typeface="Roboto"/>
              </a:rPr>
              <a:t>Diversification</a:t>
            </a:r>
            <a:endParaRPr sz="10000">
              <a:solidFill>
                <a:srgbClr val="434343"/>
              </a:solidFill>
              <a:latin typeface="Roboto"/>
              <a:ea typeface="Roboto"/>
              <a:cs typeface="Roboto"/>
              <a:sym typeface="Roboto"/>
            </a:endParaRPr>
          </a:p>
        </p:txBody>
      </p:sp>
      <p:sp>
        <p:nvSpPr>
          <p:cNvPr id="271" name="Google Shape;271;p42"/>
          <p:cNvSpPr txBox="1"/>
          <p:nvPr/>
        </p:nvSpPr>
        <p:spPr>
          <a:xfrm>
            <a:off x="3946525" y="8905825"/>
            <a:ext cx="16519200" cy="10605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r>
              <a:rPr lang="en-US" sz="6000" b="0" i="0" u="none" strike="noStrike" cap="none">
                <a:solidFill>
                  <a:srgbClr val="434343"/>
                </a:solidFill>
                <a:latin typeface="Roboto"/>
                <a:ea typeface="Roboto"/>
                <a:cs typeface="Roboto"/>
                <a:sym typeface="Roboto"/>
              </a:rPr>
              <a:t>Diversified portfolio of non-correlated assets</a:t>
            </a:r>
            <a:endParaRPr sz="1400" b="0" i="0" u="none" strike="noStrike" cap="none">
              <a:solidFill>
                <a:srgbClr val="434343"/>
              </a:solidFill>
              <a:latin typeface="Roboto"/>
              <a:ea typeface="Roboto"/>
              <a:cs typeface="Roboto"/>
              <a:sym typeface="Roboto"/>
            </a:endParaRPr>
          </a:p>
        </p:txBody>
      </p:sp>
      <p:sp>
        <p:nvSpPr>
          <p:cNvPr id="272" name="Google Shape;272;p42"/>
          <p:cNvSpPr txBox="1"/>
          <p:nvPr/>
        </p:nvSpPr>
        <p:spPr>
          <a:xfrm>
            <a:off x="7429501" y="10235050"/>
            <a:ext cx="9525000" cy="10605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r>
              <a:rPr lang="en-US" sz="6000" b="0" i="0" u="none" strike="noStrike" cap="none">
                <a:solidFill>
                  <a:srgbClr val="434343"/>
                </a:solidFill>
                <a:latin typeface="Roboto"/>
                <a:ea typeface="Roboto"/>
                <a:cs typeface="Roboto"/>
                <a:sym typeface="Roboto"/>
              </a:rPr>
              <a:t>Preferably highly liquid</a:t>
            </a:r>
            <a:endParaRPr sz="1400" b="0" i="0" u="none" strike="noStrike" cap="none">
              <a:solidFill>
                <a:srgbClr val="434343"/>
              </a:solidFill>
              <a:latin typeface="Roboto"/>
              <a:ea typeface="Roboto"/>
              <a:cs typeface="Roboto"/>
              <a:sym typeface="Roboto"/>
            </a:endParaRPr>
          </a:p>
        </p:txBody>
      </p:sp>
      <p:pic>
        <p:nvPicPr>
          <p:cNvPr id="273" name="Google Shape;273;p42"/>
          <p:cNvPicPr preferRelativeResize="0"/>
          <p:nvPr/>
        </p:nvPicPr>
        <p:blipFill rotWithShape="1">
          <a:blip r:embed="rId3">
            <a:alphaModFix/>
          </a:blip>
          <a:srcRect/>
          <a:stretch/>
        </p:blipFill>
        <p:spPr>
          <a:xfrm>
            <a:off x="6111800" y="3317082"/>
            <a:ext cx="12160404" cy="49791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277"/>
        <p:cNvGrpSpPr/>
        <p:nvPr/>
      </p:nvGrpSpPr>
      <p:grpSpPr>
        <a:xfrm>
          <a:off x="0" y="0"/>
          <a:ext cx="0" cy="0"/>
          <a:chOff x="0" y="0"/>
          <a:chExt cx="0" cy="0"/>
        </a:xfrm>
      </p:grpSpPr>
      <p:sp>
        <p:nvSpPr>
          <p:cNvPr id="278" name="Google Shape;278;p43"/>
          <p:cNvSpPr txBox="1"/>
          <p:nvPr/>
        </p:nvSpPr>
        <p:spPr>
          <a:xfrm>
            <a:off x="5397182" y="2084277"/>
            <a:ext cx="13589636" cy="1668137"/>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Roboto"/>
                <a:ea typeface="Roboto"/>
                <a:cs typeface="Roboto"/>
                <a:sym typeface="Roboto"/>
              </a:rPr>
              <a:t>Redeemability</a:t>
            </a:r>
            <a:endParaRPr sz="10000" b="0" i="0" u="none" strike="noStrike" cap="none">
              <a:solidFill>
                <a:srgbClr val="434343"/>
              </a:solidFill>
              <a:latin typeface="Roboto"/>
              <a:ea typeface="Roboto"/>
              <a:cs typeface="Roboto"/>
              <a:sym typeface="Roboto"/>
            </a:endParaRPr>
          </a:p>
        </p:txBody>
      </p:sp>
      <p:sp>
        <p:nvSpPr>
          <p:cNvPr id="279" name="Google Shape;279;p43"/>
          <p:cNvSpPr txBox="1"/>
          <p:nvPr/>
        </p:nvSpPr>
        <p:spPr>
          <a:xfrm>
            <a:off x="5538150" y="4959775"/>
            <a:ext cx="13307701" cy="1271100"/>
          </a:xfrm>
          <a:prstGeom prst="rect">
            <a:avLst/>
          </a:prstGeom>
          <a:noFill/>
          <a:ln>
            <a:noFill/>
          </a:ln>
        </p:spPr>
        <p:txBody>
          <a:bodyPr spcFirstLastPara="1" wrap="square" lIns="71425" tIns="71425" rIns="71425" bIns="71425" anchor="ctr" anchorCtr="0">
            <a:noAutofit/>
          </a:bodyPr>
          <a:lstStyle/>
          <a:p>
            <a:pPr marL="0" marR="0" lvl="0" indent="0" algn="ctr" rtl="0">
              <a:lnSpc>
                <a:spcPct val="150000"/>
              </a:lnSpc>
              <a:spcBef>
                <a:spcPts val="0"/>
              </a:spcBef>
              <a:spcAft>
                <a:spcPts val="0"/>
              </a:spcAft>
              <a:buClr>
                <a:srgbClr val="FFFFFF"/>
              </a:buClr>
              <a:buSzPts val="7500"/>
              <a:buFont typeface="Helvetica Neue"/>
              <a:buNone/>
            </a:pPr>
            <a:r>
              <a:rPr lang="en-US" sz="10000" b="0" i="0" u="none" strike="noStrike" cap="none">
                <a:solidFill>
                  <a:srgbClr val="434343"/>
                </a:solidFill>
                <a:latin typeface="Roboto"/>
                <a:ea typeface="Roboto"/>
                <a:cs typeface="Roboto"/>
                <a:sym typeface="Roboto"/>
              </a:rPr>
              <a:t>Emergency Shutdown</a:t>
            </a:r>
            <a:endParaRPr sz="10000" b="0" i="0" u="none" strike="noStrike" cap="none">
              <a:solidFill>
                <a:srgbClr val="434343"/>
              </a:solidFill>
              <a:latin typeface="Roboto"/>
              <a:ea typeface="Roboto"/>
              <a:cs typeface="Roboto"/>
              <a:sym typeface="Roboto"/>
            </a:endParaRPr>
          </a:p>
        </p:txBody>
      </p:sp>
      <p:pic>
        <p:nvPicPr>
          <p:cNvPr id="280" name="Google Shape;280;p43" descr="Image"/>
          <p:cNvPicPr preferRelativeResize="0"/>
          <p:nvPr/>
        </p:nvPicPr>
        <p:blipFill rotWithShape="1">
          <a:blip r:embed="rId3">
            <a:alphaModFix/>
          </a:blip>
          <a:srcRect/>
          <a:stretch/>
        </p:blipFill>
        <p:spPr>
          <a:xfrm>
            <a:off x="5772475" y="6583200"/>
            <a:ext cx="12839049" cy="713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4"/>
        <p:cNvGrpSpPr/>
        <p:nvPr/>
      </p:nvGrpSpPr>
      <p:grpSpPr>
        <a:xfrm>
          <a:off x="0" y="0"/>
          <a:ext cx="0" cy="0"/>
          <a:chOff x="0" y="0"/>
          <a:chExt cx="0" cy="0"/>
        </a:xfrm>
      </p:grpSpPr>
      <p:sp>
        <p:nvSpPr>
          <p:cNvPr id="285" name="Google Shape;285;p44"/>
          <p:cNvSpPr txBox="1"/>
          <p:nvPr/>
        </p:nvSpPr>
        <p:spPr>
          <a:xfrm>
            <a:off x="3048000" y="5642079"/>
            <a:ext cx="18288001" cy="1668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Roboto"/>
                <a:ea typeface="Roboto"/>
                <a:cs typeface="Roboto"/>
                <a:sym typeface="Roboto"/>
              </a:rPr>
              <a:t>Who Makes These Decisions?</a:t>
            </a:r>
            <a:endParaRPr sz="1400" b="0" i="0" u="none" strike="noStrike" cap="none">
              <a:solidFill>
                <a:srgbClr val="434343"/>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9"/>
        <p:cNvGrpSpPr/>
        <p:nvPr/>
      </p:nvGrpSpPr>
      <p:grpSpPr>
        <a:xfrm>
          <a:off x="0" y="0"/>
          <a:ext cx="0" cy="0"/>
          <a:chOff x="0" y="0"/>
          <a:chExt cx="0" cy="0"/>
        </a:xfrm>
      </p:grpSpPr>
      <p:sp>
        <p:nvSpPr>
          <p:cNvPr id="290" name="Google Shape;290;p45"/>
          <p:cNvSpPr txBox="1"/>
          <p:nvPr/>
        </p:nvSpPr>
        <p:spPr>
          <a:xfrm>
            <a:off x="3048000" y="5642079"/>
            <a:ext cx="18288001" cy="1668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Roboto"/>
                <a:ea typeface="Roboto"/>
                <a:cs typeface="Roboto"/>
                <a:sym typeface="Roboto"/>
              </a:rPr>
              <a:t>Decentralized Governance</a:t>
            </a:r>
            <a:endParaRPr sz="1400" b="0" i="0" u="none" strike="noStrike" cap="none">
              <a:solidFill>
                <a:srgbClr val="434343"/>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4"/>
        <p:cNvGrpSpPr/>
        <p:nvPr/>
      </p:nvGrpSpPr>
      <p:grpSpPr>
        <a:xfrm>
          <a:off x="0" y="0"/>
          <a:ext cx="0" cy="0"/>
          <a:chOff x="0" y="0"/>
          <a:chExt cx="0" cy="0"/>
        </a:xfrm>
      </p:grpSpPr>
      <p:sp>
        <p:nvSpPr>
          <p:cNvPr id="295" name="Google Shape;295;p46"/>
          <p:cNvSpPr txBox="1">
            <a:spLocks noGrp="1"/>
          </p:cNvSpPr>
          <p:nvPr>
            <p:ph type="title"/>
          </p:nvPr>
        </p:nvSpPr>
        <p:spPr>
          <a:xfrm>
            <a:off x="4416831" y="625078"/>
            <a:ext cx="15609000" cy="3036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a:solidFill>
                  <a:srgbClr val="434343"/>
                </a:solidFill>
                <a:latin typeface="Helvetica Neue"/>
                <a:ea typeface="Helvetica Neue"/>
                <a:cs typeface="Helvetica Neue"/>
                <a:sym typeface="Helvetica Neue"/>
              </a:rPr>
              <a:t>MKR</a:t>
            </a:r>
            <a:endParaRPr>
              <a:solidFill>
                <a:srgbClr val="434343"/>
              </a:solidFill>
            </a:endParaRPr>
          </a:p>
        </p:txBody>
      </p:sp>
      <p:sp>
        <p:nvSpPr>
          <p:cNvPr id="296" name="Google Shape;296;p46"/>
          <p:cNvSpPr txBox="1">
            <a:spLocks noGrp="1"/>
          </p:cNvSpPr>
          <p:nvPr>
            <p:ph type="body" idx="1"/>
          </p:nvPr>
        </p:nvSpPr>
        <p:spPr>
          <a:xfrm>
            <a:off x="3350737" y="3661171"/>
            <a:ext cx="10332521" cy="8840392"/>
          </a:xfrm>
          <a:prstGeom prst="rect">
            <a:avLst/>
          </a:prstGeom>
          <a:noFill/>
          <a:ln>
            <a:noFill/>
          </a:ln>
        </p:spPr>
        <p:txBody>
          <a:bodyPr spcFirstLastPara="1" wrap="square" lIns="71425" tIns="71425" rIns="71425" bIns="71425" anchor="ctr" anchorCtr="0">
            <a:noAutofit/>
          </a:bodyPr>
          <a:lstStyle/>
          <a:p>
            <a:pPr marL="617361" lvl="0" indent="-617361" algn="l" rtl="0">
              <a:lnSpc>
                <a:spcPct val="100000"/>
              </a:lnSpc>
              <a:spcBef>
                <a:spcPts val="0"/>
              </a:spcBef>
              <a:spcAft>
                <a:spcPts val="0"/>
              </a:spcAft>
              <a:buClr>
                <a:srgbClr val="434343"/>
              </a:buClr>
              <a:buSzPts val="3750"/>
              <a:buFont typeface="Helvetica Neue"/>
              <a:buChar char="•"/>
            </a:pPr>
            <a:r>
              <a:rPr lang="en-US" b="1" dirty="0">
                <a:solidFill>
                  <a:srgbClr val="434343"/>
                </a:solidFill>
                <a:latin typeface="Helvetica Neue"/>
                <a:ea typeface="Helvetica Neue"/>
                <a:cs typeface="Helvetica Neue"/>
                <a:sym typeface="Helvetica Neue"/>
              </a:rPr>
              <a:t>Manages risk</a:t>
            </a:r>
            <a:endParaRPr dirty="0">
              <a:solidFill>
                <a:srgbClr val="434343"/>
              </a:solidFill>
            </a:endParaRPr>
          </a:p>
          <a:p>
            <a:pPr marL="617361" lvl="0" indent="-617361" algn="l" rtl="0">
              <a:lnSpc>
                <a:spcPct val="100000"/>
              </a:lnSpc>
              <a:spcBef>
                <a:spcPts val="5900"/>
              </a:spcBef>
              <a:spcAft>
                <a:spcPts val="0"/>
              </a:spcAft>
              <a:buClr>
                <a:srgbClr val="434343"/>
              </a:buClr>
              <a:buSzPts val="3750"/>
              <a:buFont typeface="Helvetica Neue"/>
              <a:buChar char="•"/>
            </a:pPr>
            <a:r>
              <a:rPr lang="en-US" b="1" dirty="0">
                <a:solidFill>
                  <a:srgbClr val="434343"/>
                </a:solidFill>
                <a:latin typeface="Helvetica Neue"/>
                <a:ea typeface="Helvetica Neue"/>
                <a:cs typeface="Helvetica Neue"/>
                <a:sym typeface="Helvetica Neue"/>
              </a:rPr>
              <a:t>Finances bailouts</a:t>
            </a:r>
            <a:endParaRPr dirty="0">
              <a:solidFill>
                <a:srgbClr val="434343"/>
              </a:solidFill>
            </a:endParaRPr>
          </a:p>
          <a:p>
            <a:pPr marL="617361" lvl="0" indent="-617361" algn="l" rtl="0">
              <a:lnSpc>
                <a:spcPct val="100000"/>
              </a:lnSpc>
              <a:spcBef>
                <a:spcPts val="5900"/>
              </a:spcBef>
              <a:spcAft>
                <a:spcPts val="0"/>
              </a:spcAft>
              <a:buClr>
                <a:srgbClr val="434343"/>
              </a:buClr>
              <a:buSzPts val="3750"/>
              <a:buFont typeface="Helvetica Neue"/>
              <a:buChar char="•"/>
            </a:pPr>
            <a:r>
              <a:rPr lang="en-US" b="1" dirty="0">
                <a:solidFill>
                  <a:srgbClr val="434343"/>
                </a:solidFill>
                <a:latin typeface="Helvetica Neue"/>
                <a:ea typeface="Helvetica Neue"/>
                <a:cs typeface="Helvetica Neue"/>
                <a:sym typeface="Helvetica Neue"/>
              </a:rPr>
              <a:t>“Highest risk, highest reward”</a:t>
            </a:r>
            <a:endParaRPr dirty="0">
              <a:solidFill>
                <a:srgbClr val="434343"/>
              </a:solidFill>
            </a:endParaRPr>
          </a:p>
        </p:txBody>
      </p:sp>
      <p:pic>
        <p:nvPicPr>
          <p:cNvPr id="297" name="Google Shape;297;p46" descr="Image"/>
          <p:cNvPicPr preferRelativeResize="0"/>
          <p:nvPr/>
        </p:nvPicPr>
        <p:blipFill rotWithShape="1">
          <a:blip r:embed="rId3">
            <a:alphaModFix/>
          </a:blip>
          <a:srcRect/>
          <a:stretch/>
        </p:blipFill>
        <p:spPr>
          <a:xfrm>
            <a:off x="14600297" y="3661171"/>
            <a:ext cx="6889754" cy="88403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title" idx="4294967295"/>
          </p:nvPr>
        </p:nvSpPr>
        <p:spPr>
          <a:xfrm>
            <a:off x="1695450" y="2359804"/>
            <a:ext cx="20993101" cy="3111900"/>
          </a:xfrm>
          <a:prstGeom prst="rect">
            <a:avLst/>
          </a:prstGeom>
          <a:noFill/>
          <a:ln>
            <a:noFill/>
          </a:ln>
        </p:spPr>
        <p:txBody>
          <a:bodyPr spcFirstLastPara="1" wrap="square" lIns="71425" tIns="71425" rIns="71425" bIns="71425" anchor="b" anchorCtr="0">
            <a:noAutofit/>
          </a:bodyPr>
          <a:lstStyle/>
          <a:p>
            <a:pPr marL="0" lvl="0" indent="0" algn="ctr" rtl="0">
              <a:lnSpc>
                <a:spcPct val="100000"/>
              </a:lnSpc>
              <a:spcBef>
                <a:spcPts val="0"/>
              </a:spcBef>
              <a:spcAft>
                <a:spcPts val="0"/>
              </a:spcAft>
              <a:buClr>
                <a:schemeClr val="lt1"/>
              </a:buClr>
              <a:buSzPts val="10000"/>
              <a:buFont typeface="Helvetica Neue"/>
              <a:buNone/>
            </a:pPr>
            <a:r>
              <a:rPr lang="en-US" sz="10000">
                <a:solidFill>
                  <a:srgbClr val="434343"/>
                </a:solidFill>
                <a:latin typeface="Roboto"/>
                <a:ea typeface="Roboto"/>
                <a:cs typeface="Roboto"/>
                <a:sym typeface="Roboto"/>
              </a:rPr>
              <a:t>Open Platform For Stability</a:t>
            </a:r>
            <a:endParaRPr sz="10000">
              <a:solidFill>
                <a:srgbClr val="434343"/>
              </a:solidFill>
              <a:latin typeface="Roboto"/>
              <a:ea typeface="Roboto"/>
              <a:cs typeface="Roboto"/>
              <a:sym typeface="Roboto"/>
            </a:endParaRPr>
          </a:p>
          <a:p>
            <a:pPr marL="0" marR="0" lvl="0" indent="0" algn="ctr" rtl="0">
              <a:lnSpc>
                <a:spcPct val="100000"/>
              </a:lnSpc>
              <a:spcBef>
                <a:spcPts val="0"/>
              </a:spcBef>
              <a:spcAft>
                <a:spcPts val="0"/>
              </a:spcAft>
              <a:buClr>
                <a:srgbClr val="FFFFFF"/>
              </a:buClr>
              <a:buSzPts val="10000"/>
              <a:buFont typeface="Helvetica Neue"/>
              <a:buNone/>
            </a:pPr>
            <a:endParaRPr sz="10000">
              <a:latin typeface="Roboto"/>
              <a:ea typeface="Roboto"/>
              <a:cs typeface="Roboto"/>
              <a:sym typeface="Roboto"/>
            </a:endParaRPr>
          </a:p>
        </p:txBody>
      </p:sp>
      <p:grpSp>
        <p:nvGrpSpPr>
          <p:cNvPr id="89" name="Google Shape;89;p20"/>
          <p:cNvGrpSpPr/>
          <p:nvPr/>
        </p:nvGrpSpPr>
        <p:grpSpPr>
          <a:xfrm>
            <a:off x="6916922" y="4564624"/>
            <a:ext cx="10550166" cy="6752140"/>
            <a:chOff x="6590584" y="4510199"/>
            <a:chExt cx="10550166" cy="6752140"/>
          </a:xfrm>
        </p:grpSpPr>
        <p:pic>
          <p:nvPicPr>
            <p:cNvPr id="90" name="Google Shape;90;p20" descr="12523025.png"/>
            <p:cNvPicPr preferRelativeResize="0"/>
            <p:nvPr/>
          </p:nvPicPr>
          <p:blipFill rotWithShape="1">
            <a:blip r:embed="rId3">
              <a:alphaModFix/>
            </a:blip>
            <a:srcRect/>
            <a:stretch/>
          </p:blipFill>
          <p:spPr>
            <a:xfrm>
              <a:off x="6590584" y="4510199"/>
              <a:ext cx="6752140" cy="6752140"/>
            </a:xfrm>
            <a:prstGeom prst="rect">
              <a:avLst/>
            </a:prstGeom>
            <a:noFill/>
            <a:ln>
              <a:noFill/>
            </a:ln>
          </p:spPr>
        </p:pic>
        <p:pic>
          <p:nvPicPr>
            <p:cNvPr id="91" name="Google Shape;91;p20"/>
            <p:cNvPicPr preferRelativeResize="0"/>
            <p:nvPr/>
          </p:nvPicPr>
          <p:blipFill rotWithShape="1">
            <a:blip r:embed="rId4">
              <a:alphaModFix/>
            </a:blip>
            <a:srcRect/>
            <a:stretch/>
          </p:blipFill>
          <p:spPr>
            <a:xfrm>
              <a:off x="13415975" y="6016125"/>
              <a:ext cx="3724776" cy="3724776"/>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1"/>
        <p:cNvGrpSpPr/>
        <p:nvPr/>
      </p:nvGrpSpPr>
      <p:grpSpPr>
        <a:xfrm>
          <a:off x="0" y="0"/>
          <a:ext cx="0" cy="0"/>
          <a:chOff x="0" y="0"/>
          <a:chExt cx="0" cy="0"/>
        </a:xfrm>
      </p:grpSpPr>
      <p:pic>
        <p:nvPicPr>
          <p:cNvPr id="302" name="Google Shape;302;p47"/>
          <p:cNvPicPr preferRelativeResize="0"/>
          <p:nvPr/>
        </p:nvPicPr>
        <p:blipFill rotWithShape="1">
          <a:blip r:embed="rId3">
            <a:alphaModFix/>
          </a:blip>
          <a:srcRect/>
          <a:stretch/>
        </p:blipFill>
        <p:spPr>
          <a:xfrm>
            <a:off x="76200" y="236213"/>
            <a:ext cx="24231602" cy="132435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3"/>
        <p:cNvGrpSpPr/>
        <p:nvPr/>
      </p:nvGrpSpPr>
      <p:grpSpPr>
        <a:xfrm>
          <a:off x="0" y="0"/>
          <a:ext cx="0" cy="0"/>
          <a:chOff x="0" y="0"/>
          <a:chExt cx="0" cy="0"/>
        </a:xfrm>
      </p:grpSpPr>
      <p:sp>
        <p:nvSpPr>
          <p:cNvPr id="324" name="Google Shape;324;p49"/>
          <p:cNvSpPr txBox="1"/>
          <p:nvPr/>
        </p:nvSpPr>
        <p:spPr>
          <a:xfrm>
            <a:off x="3048000" y="5642079"/>
            <a:ext cx="18288001" cy="1668137"/>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Helvetica Neue"/>
                <a:ea typeface="Helvetica Neue"/>
                <a:cs typeface="Helvetica Neue"/>
                <a:sym typeface="Helvetica Neue"/>
              </a:rPr>
              <a:t>Where Are We Now?</a:t>
            </a:r>
            <a:endParaRPr sz="1400" b="0" i="0" u="none" strike="noStrike" cap="none">
              <a:solidFill>
                <a:srgbClr val="434343"/>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8"/>
        <p:cNvGrpSpPr/>
        <p:nvPr/>
      </p:nvGrpSpPr>
      <p:grpSpPr>
        <a:xfrm>
          <a:off x="0" y="0"/>
          <a:ext cx="0" cy="0"/>
          <a:chOff x="0" y="0"/>
          <a:chExt cx="0" cy="0"/>
        </a:xfrm>
      </p:grpSpPr>
      <p:sp>
        <p:nvSpPr>
          <p:cNvPr id="329" name="Google Shape;329;p50"/>
          <p:cNvSpPr txBox="1">
            <a:spLocks noGrp="1"/>
          </p:cNvSpPr>
          <p:nvPr>
            <p:ph type="title" idx="4294967295"/>
          </p:nvPr>
        </p:nvSpPr>
        <p:spPr>
          <a:xfrm>
            <a:off x="2356254" y="2087662"/>
            <a:ext cx="19671493" cy="1910704"/>
          </a:xfrm>
          <a:prstGeom prst="rect">
            <a:avLst/>
          </a:prstGeom>
          <a:noFill/>
          <a:ln>
            <a:noFill/>
          </a:ln>
        </p:spPr>
        <p:txBody>
          <a:bodyPr spcFirstLastPara="1" wrap="square" lIns="71425" tIns="71425" rIns="71425" bIns="71425" anchor="b"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a:solidFill>
                  <a:srgbClr val="434343"/>
                </a:solidFill>
              </a:rPr>
              <a:t>Dai Is Live!</a:t>
            </a:r>
            <a:endParaRPr>
              <a:solidFill>
                <a:srgbClr val="434343"/>
              </a:solidFill>
            </a:endParaRPr>
          </a:p>
        </p:txBody>
      </p:sp>
      <p:pic>
        <p:nvPicPr>
          <p:cNvPr id="330" name="Google Shape;330;p50"/>
          <p:cNvPicPr preferRelativeResize="0"/>
          <p:nvPr/>
        </p:nvPicPr>
        <p:blipFill rotWithShape="1">
          <a:blip r:embed="rId3">
            <a:alphaModFix/>
          </a:blip>
          <a:srcRect/>
          <a:stretch/>
        </p:blipFill>
        <p:spPr>
          <a:xfrm>
            <a:off x="9126413" y="4970275"/>
            <a:ext cx="6131176" cy="6131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4"/>
        <p:cNvGrpSpPr/>
        <p:nvPr/>
      </p:nvGrpSpPr>
      <p:grpSpPr>
        <a:xfrm>
          <a:off x="0" y="0"/>
          <a:ext cx="0" cy="0"/>
          <a:chOff x="0" y="0"/>
          <a:chExt cx="0" cy="0"/>
        </a:xfrm>
      </p:grpSpPr>
      <p:pic>
        <p:nvPicPr>
          <p:cNvPr id="335" name="Google Shape;335;p51"/>
          <p:cNvPicPr preferRelativeResize="0"/>
          <p:nvPr/>
        </p:nvPicPr>
        <p:blipFill rotWithShape="1">
          <a:blip r:embed="rId3">
            <a:alphaModFix/>
          </a:blip>
          <a:srcRect/>
          <a:stretch/>
        </p:blipFill>
        <p:spPr>
          <a:xfrm>
            <a:off x="76200" y="1398538"/>
            <a:ext cx="24231600" cy="1091891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9"/>
        <p:cNvGrpSpPr/>
        <p:nvPr/>
      </p:nvGrpSpPr>
      <p:grpSpPr>
        <a:xfrm>
          <a:off x="0" y="0"/>
          <a:ext cx="0" cy="0"/>
          <a:chOff x="0" y="0"/>
          <a:chExt cx="0" cy="0"/>
        </a:xfrm>
      </p:grpSpPr>
      <p:pic>
        <p:nvPicPr>
          <p:cNvPr id="340" name="Google Shape;340;p52"/>
          <p:cNvPicPr preferRelativeResize="0"/>
          <p:nvPr/>
        </p:nvPicPr>
        <p:blipFill rotWithShape="1">
          <a:blip r:embed="rId3">
            <a:alphaModFix/>
          </a:blip>
          <a:srcRect/>
          <a:stretch/>
        </p:blipFill>
        <p:spPr>
          <a:xfrm>
            <a:off x="76200" y="1544225"/>
            <a:ext cx="24231600" cy="106275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4"/>
        <p:cNvGrpSpPr/>
        <p:nvPr/>
      </p:nvGrpSpPr>
      <p:grpSpPr>
        <a:xfrm>
          <a:off x="0" y="0"/>
          <a:ext cx="0" cy="0"/>
          <a:chOff x="0" y="0"/>
          <a:chExt cx="0" cy="0"/>
        </a:xfrm>
      </p:grpSpPr>
      <p:pic>
        <p:nvPicPr>
          <p:cNvPr id="345" name="Google Shape;345;p53" descr="daichart.png"/>
          <p:cNvPicPr preferRelativeResize="0"/>
          <p:nvPr/>
        </p:nvPicPr>
        <p:blipFill rotWithShape="1">
          <a:blip r:embed="rId3">
            <a:alphaModFix/>
          </a:blip>
          <a:srcRect/>
          <a:stretch/>
        </p:blipFill>
        <p:spPr>
          <a:xfrm>
            <a:off x="-1" y="1578766"/>
            <a:ext cx="24384001" cy="1055846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354"/>
        <p:cNvGrpSpPr/>
        <p:nvPr/>
      </p:nvGrpSpPr>
      <p:grpSpPr>
        <a:xfrm>
          <a:off x="0" y="0"/>
          <a:ext cx="0" cy="0"/>
          <a:chOff x="0" y="0"/>
          <a:chExt cx="0" cy="0"/>
        </a:xfrm>
      </p:grpSpPr>
      <p:sp>
        <p:nvSpPr>
          <p:cNvPr id="355" name="Google Shape;355;p55"/>
          <p:cNvSpPr txBox="1">
            <a:spLocks noGrp="1"/>
          </p:cNvSpPr>
          <p:nvPr>
            <p:ph type="title" idx="4294967295"/>
          </p:nvPr>
        </p:nvSpPr>
        <p:spPr>
          <a:xfrm>
            <a:off x="2356254" y="2087662"/>
            <a:ext cx="19671493" cy="1910704"/>
          </a:xfrm>
          <a:prstGeom prst="rect">
            <a:avLst/>
          </a:prstGeom>
          <a:noFill/>
          <a:ln>
            <a:noFill/>
          </a:ln>
        </p:spPr>
        <p:txBody>
          <a:bodyPr spcFirstLastPara="1" wrap="square" lIns="71425" tIns="71425" rIns="71425" bIns="71425" anchor="b"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a:t>Remittances</a:t>
            </a:r>
            <a:endParaRPr/>
          </a:p>
        </p:txBody>
      </p:sp>
      <p:sp>
        <p:nvSpPr>
          <p:cNvPr id="356" name="Google Shape;356;p55"/>
          <p:cNvSpPr txBox="1">
            <a:spLocks noGrp="1"/>
          </p:cNvSpPr>
          <p:nvPr>
            <p:ph type="body" idx="4294967295"/>
          </p:nvPr>
        </p:nvSpPr>
        <p:spPr>
          <a:xfrm>
            <a:off x="1575311" y="4091578"/>
            <a:ext cx="15972043" cy="8840391"/>
          </a:xfrm>
          <a:prstGeom prst="rect">
            <a:avLst/>
          </a:prstGeom>
          <a:noFill/>
          <a:ln>
            <a:noFill/>
          </a:ln>
        </p:spPr>
        <p:txBody>
          <a:bodyPr spcFirstLastPara="1" wrap="square" lIns="71425" tIns="71425" rIns="71425" bIns="71425" anchor="ctr" anchorCtr="0">
            <a:noAutofit/>
          </a:bodyPr>
          <a:lstStyle/>
          <a:p>
            <a:pPr marL="617361" lvl="0" indent="-617361" algn="l" rtl="0">
              <a:lnSpc>
                <a:spcPct val="100000"/>
              </a:lnSpc>
              <a:spcBef>
                <a:spcPts val="0"/>
              </a:spcBef>
              <a:spcAft>
                <a:spcPts val="0"/>
              </a:spcAft>
              <a:buClr>
                <a:srgbClr val="FFFFFF"/>
              </a:buClr>
              <a:buSzPts val="3750"/>
              <a:buFont typeface="Helvetica Neue"/>
              <a:buChar char="•"/>
            </a:pPr>
            <a:r>
              <a:rPr lang="en-US" sz="5000" b="1">
                <a:latin typeface="Helvetica Neue"/>
                <a:ea typeface="Helvetica Neue"/>
                <a:cs typeface="Helvetica Neue"/>
                <a:sym typeface="Helvetica Neue"/>
              </a:rPr>
              <a:t>International remittances exceeded $600B in 2018</a:t>
            </a:r>
            <a:endParaRPr/>
          </a:p>
          <a:p>
            <a:pPr marL="617361" lvl="0" indent="-617361" algn="l" rtl="0">
              <a:lnSpc>
                <a:spcPct val="100000"/>
              </a:lnSpc>
              <a:spcBef>
                <a:spcPts val="5900"/>
              </a:spcBef>
              <a:spcAft>
                <a:spcPts val="0"/>
              </a:spcAft>
              <a:buClr>
                <a:srgbClr val="FFFFFF"/>
              </a:buClr>
              <a:buSzPts val="3750"/>
              <a:buFont typeface="Helvetica Neue"/>
              <a:buChar char="•"/>
            </a:pPr>
            <a:r>
              <a:rPr lang="en-US" sz="5000" b="1">
                <a:latin typeface="Helvetica Neue"/>
                <a:ea typeface="Helvetica Neue"/>
                <a:cs typeface="Helvetica Neue"/>
                <a:sym typeface="Helvetica Neue"/>
              </a:rPr>
              <a:t>$440B sent to developing countries in 2018</a:t>
            </a:r>
            <a:endParaRPr/>
          </a:p>
          <a:p>
            <a:pPr marL="617361" lvl="0" indent="-617361" algn="l" rtl="0">
              <a:lnSpc>
                <a:spcPct val="100000"/>
              </a:lnSpc>
              <a:spcBef>
                <a:spcPts val="5900"/>
              </a:spcBef>
              <a:spcAft>
                <a:spcPts val="0"/>
              </a:spcAft>
              <a:buClr>
                <a:srgbClr val="FFFFFF"/>
              </a:buClr>
              <a:buSzPts val="3750"/>
              <a:buFont typeface="Helvetica Neue"/>
              <a:buChar char="•"/>
            </a:pPr>
            <a:r>
              <a:rPr lang="en-US" sz="5000" b="1">
                <a:latin typeface="Helvetica Neue"/>
                <a:ea typeface="Helvetica Neue"/>
                <a:cs typeface="Helvetica Neue"/>
                <a:sym typeface="Helvetica Neue"/>
              </a:rPr>
              <a:t>Remittances to developing countries more than triple international aid</a:t>
            </a:r>
            <a:endParaRPr/>
          </a:p>
          <a:p>
            <a:pPr marL="617361" lvl="0" indent="-617361" algn="l" rtl="0">
              <a:lnSpc>
                <a:spcPct val="100000"/>
              </a:lnSpc>
              <a:spcBef>
                <a:spcPts val="5900"/>
              </a:spcBef>
              <a:spcAft>
                <a:spcPts val="0"/>
              </a:spcAft>
              <a:buClr>
                <a:srgbClr val="FFFFFF"/>
              </a:buClr>
              <a:buSzPts val="3750"/>
              <a:buFont typeface="Helvetica Neue"/>
              <a:buChar char="•"/>
            </a:pPr>
            <a:r>
              <a:rPr lang="en-US" sz="5000" b="1">
                <a:latin typeface="Helvetica Neue"/>
                <a:ea typeface="Helvetica Neue"/>
                <a:cs typeface="Helvetica Neue"/>
                <a:sym typeface="Helvetica Neue"/>
              </a:rPr>
              <a:t>Global average cost is 8%</a:t>
            </a:r>
            <a:endParaRPr/>
          </a:p>
          <a:p>
            <a:pPr marL="617361" lvl="0" indent="-617361" algn="l" rtl="0">
              <a:lnSpc>
                <a:spcPct val="100000"/>
              </a:lnSpc>
              <a:spcBef>
                <a:spcPts val="5900"/>
              </a:spcBef>
              <a:spcAft>
                <a:spcPts val="0"/>
              </a:spcAft>
              <a:buClr>
                <a:srgbClr val="FFFFFF"/>
              </a:buClr>
              <a:buSzPts val="3750"/>
              <a:buFont typeface="Helvetica Neue"/>
              <a:buChar char="•"/>
            </a:pPr>
            <a:r>
              <a:rPr lang="en-US" sz="5000" b="1">
                <a:latin typeface="Helvetica Neue"/>
                <a:ea typeface="Helvetica Neue"/>
                <a:cs typeface="Helvetica Neue"/>
                <a:sym typeface="Helvetica Neue"/>
              </a:rPr>
              <a:t>Up to 20% in Sub-Saharan African and Pacific Islands</a:t>
            </a:r>
            <a:endParaRPr/>
          </a:p>
        </p:txBody>
      </p:sp>
      <p:pic>
        <p:nvPicPr>
          <p:cNvPr id="357" name="Google Shape;357;p55"/>
          <p:cNvPicPr preferRelativeResize="0"/>
          <p:nvPr/>
        </p:nvPicPr>
        <p:blipFill rotWithShape="1">
          <a:blip r:embed="rId3">
            <a:alphaModFix/>
          </a:blip>
          <a:srcRect/>
          <a:stretch/>
        </p:blipFill>
        <p:spPr>
          <a:xfrm>
            <a:off x="18276372" y="5616525"/>
            <a:ext cx="4829024" cy="48290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361"/>
        <p:cNvGrpSpPr/>
        <p:nvPr/>
      </p:nvGrpSpPr>
      <p:grpSpPr>
        <a:xfrm>
          <a:off x="0" y="0"/>
          <a:ext cx="0" cy="0"/>
          <a:chOff x="0" y="0"/>
          <a:chExt cx="0" cy="0"/>
        </a:xfrm>
      </p:grpSpPr>
      <p:sp>
        <p:nvSpPr>
          <p:cNvPr id="362" name="Google Shape;362;p56"/>
          <p:cNvSpPr txBox="1">
            <a:spLocks noGrp="1"/>
          </p:cNvSpPr>
          <p:nvPr>
            <p:ph type="title" idx="4294967295"/>
          </p:nvPr>
        </p:nvSpPr>
        <p:spPr>
          <a:xfrm>
            <a:off x="2356254" y="2087662"/>
            <a:ext cx="19671493" cy="1910704"/>
          </a:xfrm>
          <a:prstGeom prst="rect">
            <a:avLst/>
          </a:prstGeom>
          <a:noFill/>
          <a:ln>
            <a:noFill/>
          </a:ln>
        </p:spPr>
        <p:txBody>
          <a:bodyPr spcFirstLastPara="1" wrap="square" lIns="71425" tIns="71425" rIns="71425" bIns="71425" anchor="b"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a:t>Invoice Factoring</a:t>
            </a:r>
            <a:endParaRPr/>
          </a:p>
        </p:txBody>
      </p:sp>
      <p:sp>
        <p:nvSpPr>
          <p:cNvPr id="363" name="Google Shape;363;p56"/>
          <p:cNvSpPr txBox="1">
            <a:spLocks noGrp="1"/>
          </p:cNvSpPr>
          <p:nvPr>
            <p:ph type="body" idx="4294967295"/>
          </p:nvPr>
        </p:nvSpPr>
        <p:spPr>
          <a:xfrm>
            <a:off x="1575311" y="4091578"/>
            <a:ext cx="15972043" cy="8840391"/>
          </a:xfrm>
          <a:prstGeom prst="rect">
            <a:avLst/>
          </a:prstGeom>
          <a:noFill/>
          <a:ln>
            <a:noFill/>
          </a:ln>
        </p:spPr>
        <p:txBody>
          <a:bodyPr spcFirstLastPara="1" wrap="square" lIns="71425" tIns="71425" rIns="71425" bIns="71425" anchor="ctr" anchorCtr="0">
            <a:noAutofit/>
          </a:bodyPr>
          <a:lstStyle/>
          <a:p>
            <a:pPr marL="592666" lvl="0" indent="-592666" algn="l" rtl="0">
              <a:lnSpc>
                <a:spcPct val="100000"/>
              </a:lnSpc>
              <a:spcBef>
                <a:spcPts val="0"/>
              </a:spcBef>
              <a:spcAft>
                <a:spcPts val="0"/>
              </a:spcAft>
              <a:buClr>
                <a:srgbClr val="FFFFFF"/>
              </a:buClr>
              <a:buSzPts val="3600"/>
              <a:buFont typeface="Helvetica Neue"/>
              <a:buChar char="•"/>
            </a:pPr>
            <a:r>
              <a:rPr lang="en-US" sz="4800" b="1">
                <a:latin typeface="Helvetica Neue"/>
                <a:ea typeface="Helvetica Neue"/>
                <a:cs typeface="Helvetica Neue"/>
                <a:sym typeface="Helvetica Neue"/>
              </a:rPr>
              <a:t>Invoices are effectively a way for large corporations to get interest free loans from suppliers</a:t>
            </a:r>
            <a:endParaRPr/>
          </a:p>
          <a:p>
            <a:pPr marL="592666" lvl="0" indent="-592666" algn="l" rtl="0">
              <a:lnSpc>
                <a:spcPct val="100000"/>
              </a:lnSpc>
              <a:spcBef>
                <a:spcPts val="5600"/>
              </a:spcBef>
              <a:spcAft>
                <a:spcPts val="0"/>
              </a:spcAft>
              <a:buClr>
                <a:srgbClr val="FFFFFF"/>
              </a:buClr>
              <a:buSzPts val="3600"/>
              <a:buFont typeface="Helvetica Neue"/>
              <a:buChar char="•"/>
            </a:pPr>
            <a:r>
              <a:rPr lang="en-US" sz="4800" b="1">
                <a:latin typeface="Helvetica Neue"/>
                <a:ea typeface="Helvetica Neue"/>
                <a:cs typeface="Helvetica Neue"/>
                <a:sym typeface="Helvetica Neue"/>
              </a:rPr>
              <a:t>Businesses are highly reliant on cashflow</a:t>
            </a:r>
            <a:endParaRPr/>
          </a:p>
          <a:p>
            <a:pPr marL="592666" lvl="0" indent="-592666" algn="l" rtl="0">
              <a:lnSpc>
                <a:spcPct val="100000"/>
              </a:lnSpc>
              <a:spcBef>
                <a:spcPts val="5600"/>
              </a:spcBef>
              <a:spcAft>
                <a:spcPts val="0"/>
              </a:spcAft>
              <a:buClr>
                <a:srgbClr val="FFFFFF"/>
              </a:buClr>
              <a:buSzPts val="3600"/>
              <a:buFont typeface="Helvetica Neue"/>
              <a:buChar char="•"/>
            </a:pPr>
            <a:r>
              <a:rPr lang="en-US" sz="4800" b="1">
                <a:latin typeface="Helvetica Neue"/>
                <a:ea typeface="Helvetica Neue"/>
                <a:cs typeface="Helvetica Neue"/>
                <a:sym typeface="Helvetica Neue"/>
              </a:rPr>
              <a:t>Allow businesses to access equity in their invoices</a:t>
            </a:r>
            <a:endParaRPr/>
          </a:p>
          <a:p>
            <a:pPr marL="592666" lvl="0" indent="-592666" algn="l" rtl="0">
              <a:lnSpc>
                <a:spcPct val="100000"/>
              </a:lnSpc>
              <a:spcBef>
                <a:spcPts val="5600"/>
              </a:spcBef>
              <a:spcAft>
                <a:spcPts val="0"/>
              </a:spcAft>
              <a:buClr>
                <a:srgbClr val="FFFFFF"/>
              </a:buClr>
              <a:buSzPts val="3600"/>
              <a:buFont typeface="Helvetica Neue"/>
              <a:buChar char="•"/>
            </a:pPr>
            <a:r>
              <a:rPr lang="en-US" sz="4800" b="1">
                <a:latin typeface="Helvetica Neue"/>
                <a:ea typeface="Helvetica Neue"/>
                <a:cs typeface="Helvetica Neue"/>
                <a:sym typeface="Helvetica Neue"/>
              </a:rPr>
              <a:t>Global invoice factoring exceeded $3 Trillion in 2017</a:t>
            </a:r>
            <a:endParaRPr/>
          </a:p>
          <a:p>
            <a:pPr marL="592666" lvl="0" indent="-592666" algn="l" rtl="0">
              <a:lnSpc>
                <a:spcPct val="100000"/>
              </a:lnSpc>
              <a:spcBef>
                <a:spcPts val="5600"/>
              </a:spcBef>
              <a:spcAft>
                <a:spcPts val="0"/>
              </a:spcAft>
              <a:buClr>
                <a:srgbClr val="FFFFFF"/>
              </a:buClr>
              <a:buSzPts val="3600"/>
              <a:buFont typeface="Helvetica Neue"/>
              <a:buChar char="•"/>
            </a:pPr>
            <a:r>
              <a:rPr lang="en-US" sz="4800" b="1">
                <a:latin typeface="Helvetica Neue"/>
                <a:ea typeface="Helvetica Neue"/>
                <a:cs typeface="Helvetica Neue"/>
                <a:sym typeface="Helvetica Neue"/>
              </a:rPr>
              <a:t>Partnering with Tradeshift to tokenize invoices to use as collateral for Dai.</a:t>
            </a:r>
            <a:endParaRPr/>
          </a:p>
        </p:txBody>
      </p:sp>
      <p:pic>
        <p:nvPicPr>
          <p:cNvPr id="364" name="Google Shape;364;p56"/>
          <p:cNvPicPr preferRelativeResize="0"/>
          <p:nvPr/>
        </p:nvPicPr>
        <p:blipFill rotWithShape="1">
          <a:blip r:embed="rId3">
            <a:alphaModFix/>
          </a:blip>
          <a:srcRect/>
          <a:stretch/>
        </p:blipFill>
        <p:spPr>
          <a:xfrm>
            <a:off x="18276372" y="5616525"/>
            <a:ext cx="4829024" cy="48290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6"/>
        <p:cNvGrpSpPr/>
        <p:nvPr/>
      </p:nvGrpSpPr>
      <p:grpSpPr>
        <a:xfrm>
          <a:off x="0" y="0"/>
          <a:ext cx="0" cy="0"/>
          <a:chOff x="0" y="0"/>
          <a:chExt cx="0" cy="0"/>
        </a:xfrm>
      </p:grpSpPr>
      <p:sp>
        <p:nvSpPr>
          <p:cNvPr id="387" name="Google Shape;387;p59"/>
          <p:cNvSpPr txBox="1">
            <a:spLocks noGrp="1"/>
          </p:cNvSpPr>
          <p:nvPr>
            <p:ph type="title" idx="4294967295"/>
          </p:nvPr>
        </p:nvSpPr>
        <p:spPr>
          <a:xfrm>
            <a:off x="2356254" y="2087662"/>
            <a:ext cx="19671493" cy="1910704"/>
          </a:xfrm>
          <a:prstGeom prst="rect">
            <a:avLst/>
          </a:prstGeom>
          <a:noFill/>
          <a:ln>
            <a:noFill/>
          </a:ln>
        </p:spPr>
        <p:txBody>
          <a:bodyPr spcFirstLastPara="1" wrap="square" lIns="71425" tIns="71425" rIns="71425" bIns="71425" anchor="b"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a:solidFill>
                  <a:srgbClr val="434343"/>
                </a:solidFill>
                <a:latin typeface="Roboto"/>
                <a:ea typeface="Roboto"/>
                <a:cs typeface="Roboto"/>
                <a:sym typeface="Roboto"/>
              </a:rPr>
              <a:t>Thank you.</a:t>
            </a:r>
            <a:endParaRPr sz="10000">
              <a:solidFill>
                <a:srgbClr val="434343"/>
              </a:solidFill>
              <a:latin typeface="Roboto"/>
              <a:ea typeface="Roboto"/>
              <a:cs typeface="Roboto"/>
              <a:sym typeface="Roboto"/>
            </a:endParaRPr>
          </a:p>
        </p:txBody>
      </p:sp>
      <p:sp>
        <p:nvSpPr>
          <p:cNvPr id="388" name="Google Shape;388;p59"/>
          <p:cNvSpPr txBox="1"/>
          <p:nvPr/>
        </p:nvSpPr>
        <p:spPr>
          <a:xfrm>
            <a:off x="6300150" y="9928775"/>
            <a:ext cx="11783700" cy="1060500"/>
          </a:xfrm>
          <a:prstGeom prst="rect">
            <a:avLst/>
          </a:prstGeom>
          <a:noFill/>
          <a:ln>
            <a:noFill/>
          </a:ln>
        </p:spPr>
        <p:txBody>
          <a:bodyPr spcFirstLastPara="1" wrap="square" lIns="71425" tIns="71425" rIns="71425" bIns="71425" anchor="b" anchorCtr="0">
            <a:noAutofit/>
          </a:bodyPr>
          <a:lstStyle/>
          <a:p>
            <a:pPr marL="0" marR="0" lvl="0" indent="0" algn="ctr" rtl="0">
              <a:lnSpc>
                <a:spcPct val="120000"/>
              </a:lnSpc>
              <a:spcBef>
                <a:spcPts val="0"/>
              </a:spcBef>
              <a:spcAft>
                <a:spcPts val="0"/>
              </a:spcAft>
              <a:buClr>
                <a:srgbClr val="FFFFFF"/>
              </a:buClr>
              <a:buSzPts val="6000"/>
              <a:buFont typeface="Helvetica Neue"/>
              <a:buNone/>
            </a:pPr>
            <a:r>
              <a:rPr lang="en-US" sz="8000" b="0" i="0" u="none" strike="noStrike" cap="none">
                <a:solidFill>
                  <a:srgbClr val="434343"/>
                </a:solidFill>
                <a:latin typeface="Roboto"/>
                <a:ea typeface="Roboto"/>
                <a:cs typeface="Roboto"/>
                <a:sym typeface="Roboto"/>
              </a:rPr>
              <a:t>makerdao.com</a:t>
            </a:r>
            <a:endParaRPr sz="8000" b="0" i="0" u="none" strike="noStrike" cap="none">
              <a:solidFill>
                <a:srgbClr val="434343"/>
              </a:solidFill>
              <a:latin typeface="Roboto"/>
              <a:ea typeface="Roboto"/>
              <a:cs typeface="Roboto"/>
              <a:sym typeface="Roboto"/>
            </a:endParaRPr>
          </a:p>
        </p:txBody>
      </p:sp>
      <p:pic>
        <p:nvPicPr>
          <p:cNvPr id="389" name="Google Shape;389;p59" descr="Group"/>
          <p:cNvPicPr preferRelativeResize="0"/>
          <p:nvPr/>
        </p:nvPicPr>
        <p:blipFill rotWithShape="1">
          <a:blip r:embed="rId3">
            <a:alphaModFix/>
          </a:blip>
          <a:srcRect/>
          <a:stretch/>
        </p:blipFill>
        <p:spPr>
          <a:xfrm>
            <a:off x="8517915" y="3183915"/>
            <a:ext cx="7348170" cy="73481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3"/>
        <p:cNvGrpSpPr/>
        <p:nvPr/>
      </p:nvGrpSpPr>
      <p:grpSpPr>
        <a:xfrm>
          <a:off x="0" y="0"/>
          <a:ext cx="0" cy="0"/>
          <a:chOff x="0" y="0"/>
          <a:chExt cx="0" cy="0"/>
        </a:xfrm>
      </p:grpSpPr>
      <p:sp>
        <p:nvSpPr>
          <p:cNvPr id="394" name="Google Shape;394;p60"/>
          <p:cNvSpPr txBox="1"/>
          <p:nvPr/>
        </p:nvSpPr>
        <p:spPr>
          <a:xfrm>
            <a:off x="3048000" y="5642079"/>
            <a:ext cx="18288001" cy="1668137"/>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a:solidFill>
                  <a:srgbClr val="434343"/>
                </a:solidFill>
                <a:latin typeface="Helvetica Neue"/>
                <a:ea typeface="Helvetica Neue"/>
                <a:cs typeface="Helvetica Neue"/>
                <a:sym typeface="Helvetica Neue"/>
              </a:rPr>
              <a:t>Appendix</a:t>
            </a:r>
            <a:endParaRPr sz="10000">
              <a:solidFill>
                <a:srgbClr val="434343"/>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title" idx="4294967295"/>
          </p:nvPr>
        </p:nvSpPr>
        <p:spPr>
          <a:xfrm>
            <a:off x="2356254" y="2087662"/>
            <a:ext cx="19671600" cy="1910700"/>
          </a:xfrm>
          <a:prstGeom prst="rect">
            <a:avLst/>
          </a:prstGeom>
          <a:noFill/>
          <a:ln>
            <a:noFill/>
          </a:ln>
        </p:spPr>
        <p:txBody>
          <a:bodyPr spcFirstLastPara="1" wrap="square" lIns="71425" tIns="71425" rIns="71425" bIns="71425" anchor="b"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a:solidFill>
                  <a:srgbClr val="434343"/>
                </a:solidFill>
              </a:rPr>
              <a:t>1 DAI = $1</a:t>
            </a:r>
            <a:endParaRPr>
              <a:solidFill>
                <a:srgbClr val="434343"/>
              </a:solidFill>
            </a:endParaRPr>
          </a:p>
        </p:txBody>
      </p:sp>
      <p:pic>
        <p:nvPicPr>
          <p:cNvPr id="97" name="Google Shape;97;p21"/>
          <p:cNvPicPr preferRelativeResize="0"/>
          <p:nvPr/>
        </p:nvPicPr>
        <p:blipFill rotWithShape="1">
          <a:blip r:embed="rId3">
            <a:alphaModFix/>
          </a:blip>
          <a:srcRect/>
          <a:stretch/>
        </p:blipFill>
        <p:spPr>
          <a:xfrm>
            <a:off x="9047813" y="5173925"/>
            <a:ext cx="6288374" cy="62883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8"/>
        <p:cNvGrpSpPr/>
        <p:nvPr/>
      </p:nvGrpSpPr>
      <p:grpSpPr>
        <a:xfrm>
          <a:off x="0" y="0"/>
          <a:ext cx="0" cy="0"/>
          <a:chOff x="0" y="0"/>
          <a:chExt cx="0" cy="0"/>
        </a:xfrm>
      </p:grpSpPr>
      <p:sp>
        <p:nvSpPr>
          <p:cNvPr id="399" name="Google Shape;399;p61"/>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p>
            <a:pPr marL="0" lvl="0" indent="0" algn="l" rtl="0">
              <a:spcBef>
                <a:spcPts val="0"/>
              </a:spcBef>
              <a:spcAft>
                <a:spcPts val="0"/>
              </a:spcAft>
              <a:buClr>
                <a:srgbClr val="FFFFFF"/>
              </a:buClr>
              <a:buSzPts val="8500"/>
              <a:buFont typeface="Helvetica Neue"/>
              <a:buNone/>
            </a:pPr>
            <a:r>
              <a:rPr lang="en-US" sz="6400">
                <a:solidFill>
                  <a:srgbClr val="434343"/>
                </a:solidFill>
              </a:rPr>
              <a:t>Sai vs Dai</a:t>
            </a:r>
            <a:endParaRPr sz="6400">
              <a:solidFill>
                <a:srgbClr val="434343"/>
              </a:solidFill>
            </a:endParaRPr>
          </a:p>
        </p:txBody>
      </p:sp>
      <p:sp>
        <p:nvSpPr>
          <p:cNvPr id="400" name="Google Shape;400;p61"/>
          <p:cNvSpPr txBox="1"/>
          <p:nvPr/>
        </p:nvSpPr>
        <p:spPr>
          <a:xfrm>
            <a:off x="1258400" y="3278400"/>
            <a:ext cx="10505700" cy="7452900"/>
          </a:xfrm>
          <a:prstGeom prst="rect">
            <a:avLst/>
          </a:prstGeom>
          <a:noFill/>
          <a:ln>
            <a:noFill/>
          </a:ln>
        </p:spPr>
        <p:txBody>
          <a:bodyPr spcFirstLastPara="1" wrap="square" lIns="243800" tIns="243800" rIns="243800" bIns="243800" anchor="t" anchorCtr="0">
            <a:noAutofit/>
          </a:bodyPr>
          <a:lstStyle/>
          <a:p>
            <a:pPr marL="0" lvl="0" indent="0" algn="l" rtl="0">
              <a:lnSpc>
                <a:spcPct val="115000"/>
              </a:lnSpc>
              <a:spcBef>
                <a:spcPts val="0"/>
              </a:spcBef>
              <a:spcAft>
                <a:spcPts val="0"/>
              </a:spcAft>
              <a:buNone/>
            </a:pPr>
            <a:r>
              <a:rPr lang="en-US" sz="4300" b="1">
                <a:solidFill>
                  <a:srgbClr val="434343"/>
                </a:solidFill>
                <a:latin typeface="Open Sans"/>
                <a:ea typeface="Open Sans"/>
                <a:cs typeface="Open Sans"/>
                <a:sym typeface="Open Sans"/>
              </a:rPr>
              <a:t>Single Collateral DAI</a:t>
            </a:r>
            <a:endParaRPr sz="4300" b="1">
              <a:solidFill>
                <a:srgbClr val="434343"/>
              </a:solidFill>
              <a:latin typeface="Open Sans"/>
              <a:ea typeface="Open Sans"/>
              <a:cs typeface="Open Sans"/>
              <a:sym typeface="Open Sans"/>
            </a:endParaRPr>
          </a:p>
          <a:p>
            <a:pPr marL="1219200" lvl="0" indent="-812800" algn="l" rtl="0">
              <a:lnSpc>
                <a:spcPct val="150000"/>
              </a:lnSpc>
              <a:spcBef>
                <a:spcPts val="430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Single collateral type backing Dai</a:t>
            </a:r>
            <a:endParaRPr sz="3200">
              <a:solidFill>
                <a:srgbClr val="434343"/>
              </a:solidFill>
              <a:latin typeface="Open Sans"/>
              <a:ea typeface="Open Sans"/>
              <a:cs typeface="Open Sans"/>
              <a:sym typeface="Open Sans"/>
            </a:endParaRPr>
          </a:p>
          <a:p>
            <a:pPr marL="1219200" lvl="0" indent="-812800" algn="l" rtl="0">
              <a:lnSpc>
                <a:spcPct val="150000"/>
              </a:lnSpc>
              <a:spcBef>
                <a:spcPts val="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Collateral is ETH</a:t>
            </a:r>
            <a:endParaRPr sz="3200">
              <a:solidFill>
                <a:srgbClr val="434343"/>
              </a:solidFill>
              <a:latin typeface="Open Sans"/>
              <a:ea typeface="Open Sans"/>
              <a:cs typeface="Open Sans"/>
              <a:sym typeface="Open Sans"/>
            </a:endParaRPr>
          </a:p>
          <a:p>
            <a:pPr marL="1219200" lvl="0" indent="-812800" algn="l" rtl="0">
              <a:lnSpc>
                <a:spcPct val="150000"/>
              </a:lnSpc>
              <a:spcBef>
                <a:spcPts val="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Less diversified</a:t>
            </a:r>
            <a:endParaRPr sz="3200">
              <a:solidFill>
                <a:srgbClr val="434343"/>
              </a:solidFill>
              <a:latin typeface="Open Sans"/>
              <a:ea typeface="Open Sans"/>
              <a:cs typeface="Open Sans"/>
              <a:sym typeface="Open Sans"/>
            </a:endParaRPr>
          </a:p>
          <a:p>
            <a:pPr marL="1219200" lvl="0" indent="-812800" algn="l" rtl="0">
              <a:lnSpc>
                <a:spcPct val="150000"/>
              </a:lnSpc>
              <a:spcBef>
                <a:spcPts val="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Liquidations occur at a fixed discount to the current collateral price</a:t>
            </a:r>
            <a:endParaRPr sz="3200">
              <a:solidFill>
                <a:srgbClr val="434343"/>
              </a:solidFill>
              <a:latin typeface="Open Sans"/>
              <a:ea typeface="Open Sans"/>
              <a:cs typeface="Open Sans"/>
              <a:sym typeface="Open Sans"/>
            </a:endParaRPr>
          </a:p>
          <a:p>
            <a:pPr marL="1219200" lvl="0" indent="-812800" algn="l" rtl="0">
              <a:lnSpc>
                <a:spcPct val="150000"/>
              </a:lnSpc>
              <a:spcBef>
                <a:spcPts val="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MKR used to pay stability fee</a:t>
            </a:r>
            <a:endParaRPr sz="3200">
              <a:solidFill>
                <a:srgbClr val="434343"/>
              </a:solidFill>
              <a:latin typeface="Open Sans"/>
              <a:ea typeface="Open Sans"/>
              <a:cs typeface="Open Sans"/>
              <a:sym typeface="Open Sans"/>
            </a:endParaRPr>
          </a:p>
          <a:p>
            <a:pPr marL="1219200" lvl="0" indent="-812800" algn="l" rtl="0">
              <a:lnSpc>
                <a:spcPct val="150000"/>
              </a:lnSpc>
              <a:spcBef>
                <a:spcPts val="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Decentralized governance through MKR voting rights</a:t>
            </a:r>
            <a:endParaRPr sz="3200">
              <a:solidFill>
                <a:srgbClr val="434343"/>
              </a:solidFill>
              <a:latin typeface="Open Sans"/>
              <a:ea typeface="Open Sans"/>
              <a:cs typeface="Open Sans"/>
              <a:sym typeface="Open Sans"/>
            </a:endParaRPr>
          </a:p>
          <a:p>
            <a:pPr marL="1219200" lvl="0" indent="0" algn="l" rtl="0">
              <a:lnSpc>
                <a:spcPct val="115000"/>
              </a:lnSpc>
              <a:spcBef>
                <a:spcPts val="4300"/>
              </a:spcBef>
              <a:spcAft>
                <a:spcPts val="4300"/>
              </a:spcAft>
              <a:buNone/>
            </a:pPr>
            <a:endParaRPr sz="4300">
              <a:solidFill>
                <a:srgbClr val="343442"/>
              </a:solidFill>
              <a:latin typeface="Open Sans"/>
              <a:ea typeface="Open Sans"/>
              <a:cs typeface="Open Sans"/>
              <a:sym typeface="Open Sans"/>
            </a:endParaRPr>
          </a:p>
        </p:txBody>
      </p:sp>
      <p:sp>
        <p:nvSpPr>
          <p:cNvPr id="401" name="Google Shape;401;p61"/>
          <p:cNvSpPr txBox="1"/>
          <p:nvPr/>
        </p:nvSpPr>
        <p:spPr>
          <a:xfrm>
            <a:off x="13028133" y="3278400"/>
            <a:ext cx="10505700" cy="9031200"/>
          </a:xfrm>
          <a:prstGeom prst="rect">
            <a:avLst/>
          </a:prstGeom>
          <a:noFill/>
          <a:ln>
            <a:noFill/>
          </a:ln>
        </p:spPr>
        <p:txBody>
          <a:bodyPr spcFirstLastPara="1" wrap="square" lIns="243800" tIns="243800" rIns="243800" bIns="243800" anchor="t" anchorCtr="0">
            <a:noAutofit/>
          </a:bodyPr>
          <a:lstStyle/>
          <a:p>
            <a:pPr marL="1219200" lvl="0" indent="0" algn="l" rtl="0">
              <a:lnSpc>
                <a:spcPct val="115000"/>
              </a:lnSpc>
              <a:spcBef>
                <a:spcPts val="0"/>
              </a:spcBef>
              <a:spcAft>
                <a:spcPts val="0"/>
              </a:spcAft>
              <a:buNone/>
            </a:pPr>
            <a:r>
              <a:rPr lang="en-US" sz="4300" b="1">
                <a:solidFill>
                  <a:srgbClr val="434343"/>
                </a:solidFill>
                <a:latin typeface="Open Sans"/>
                <a:ea typeface="Open Sans"/>
                <a:cs typeface="Open Sans"/>
                <a:sym typeface="Open Sans"/>
              </a:rPr>
              <a:t>Multi Collateral DAI</a:t>
            </a:r>
            <a:endParaRPr sz="4300" b="1">
              <a:solidFill>
                <a:srgbClr val="434343"/>
              </a:solidFill>
              <a:latin typeface="Open Sans"/>
              <a:ea typeface="Open Sans"/>
              <a:cs typeface="Open Sans"/>
              <a:sym typeface="Open Sans"/>
            </a:endParaRPr>
          </a:p>
          <a:p>
            <a:pPr marL="1219200" lvl="0" indent="-812800" algn="l" rtl="0">
              <a:lnSpc>
                <a:spcPct val="150000"/>
              </a:lnSpc>
              <a:spcBef>
                <a:spcPts val="430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Multi. collateral types backing Dai</a:t>
            </a:r>
            <a:endParaRPr sz="3200">
              <a:solidFill>
                <a:srgbClr val="434343"/>
              </a:solidFill>
              <a:latin typeface="Open Sans"/>
              <a:ea typeface="Open Sans"/>
              <a:cs typeface="Open Sans"/>
              <a:sym typeface="Open Sans"/>
            </a:endParaRPr>
          </a:p>
          <a:p>
            <a:pPr marL="1219200" lvl="0" indent="-812800" algn="l" rtl="0">
              <a:lnSpc>
                <a:spcPct val="150000"/>
              </a:lnSpc>
              <a:spcBef>
                <a:spcPts val="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Collateral can be any approved asset</a:t>
            </a:r>
            <a:endParaRPr sz="3200">
              <a:solidFill>
                <a:srgbClr val="434343"/>
              </a:solidFill>
              <a:latin typeface="Open Sans"/>
              <a:ea typeface="Open Sans"/>
              <a:cs typeface="Open Sans"/>
              <a:sym typeface="Open Sans"/>
            </a:endParaRPr>
          </a:p>
          <a:p>
            <a:pPr marL="1219200" lvl="0" indent="-812800" algn="l" rtl="0">
              <a:lnSpc>
                <a:spcPct val="150000"/>
              </a:lnSpc>
              <a:spcBef>
                <a:spcPts val="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More diversified and stable</a:t>
            </a:r>
            <a:endParaRPr sz="3200">
              <a:solidFill>
                <a:srgbClr val="434343"/>
              </a:solidFill>
              <a:latin typeface="Open Sans"/>
              <a:ea typeface="Open Sans"/>
              <a:cs typeface="Open Sans"/>
              <a:sym typeface="Open Sans"/>
            </a:endParaRPr>
          </a:p>
          <a:p>
            <a:pPr marL="1219200" lvl="0" indent="-812800" algn="l" rtl="0">
              <a:lnSpc>
                <a:spcPct val="150000"/>
              </a:lnSpc>
              <a:spcBef>
                <a:spcPts val="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Liquidations are handled using Auctions</a:t>
            </a:r>
            <a:endParaRPr sz="3200">
              <a:solidFill>
                <a:srgbClr val="434343"/>
              </a:solidFill>
              <a:latin typeface="Open Sans"/>
              <a:ea typeface="Open Sans"/>
              <a:cs typeface="Open Sans"/>
              <a:sym typeface="Open Sans"/>
            </a:endParaRPr>
          </a:p>
          <a:p>
            <a:pPr marL="1219200" lvl="0" indent="-812800" algn="l" rtl="0">
              <a:lnSpc>
                <a:spcPct val="150000"/>
              </a:lnSpc>
              <a:spcBef>
                <a:spcPts val="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Dai used to pay stability fee</a:t>
            </a:r>
            <a:endParaRPr sz="3200">
              <a:solidFill>
                <a:srgbClr val="434343"/>
              </a:solidFill>
              <a:latin typeface="Open Sans"/>
              <a:ea typeface="Open Sans"/>
              <a:cs typeface="Open Sans"/>
              <a:sym typeface="Open Sans"/>
            </a:endParaRPr>
          </a:p>
          <a:p>
            <a:pPr marL="1219200" lvl="0" indent="-812800" algn="l" rtl="0">
              <a:lnSpc>
                <a:spcPct val="150000"/>
              </a:lnSpc>
              <a:spcBef>
                <a:spcPts val="0"/>
              </a:spcBef>
              <a:spcAft>
                <a:spcPts val="0"/>
              </a:spcAft>
              <a:buClr>
                <a:srgbClr val="434343"/>
              </a:buClr>
              <a:buSzPts val="3200"/>
              <a:buFont typeface="Open Sans"/>
              <a:buChar char="●"/>
            </a:pPr>
            <a:r>
              <a:rPr lang="en-US" sz="3200">
                <a:solidFill>
                  <a:srgbClr val="434343"/>
                </a:solidFill>
                <a:latin typeface="Open Sans"/>
                <a:ea typeface="Open Sans"/>
                <a:cs typeface="Open Sans"/>
                <a:sym typeface="Open Sans"/>
              </a:rPr>
              <a:t>Decentralized governance through MKR voting rights</a:t>
            </a:r>
            <a:endParaRPr sz="3200">
              <a:solidFill>
                <a:srgbClr val="434343"/>
              </a:solidFill>
              <a:latin typeface="Open Sans"/>
              <a:ea typeface="Open Sans"/>
              <a:cs typeface="Open Sans"/>
              <a:sym typeface="Open Sans"/>
            </a:endParaRPr>
          </a:p>
        </p:txBody>
      </p:sp>
      <p:sp>
        <p:nvSpPr>
          <p:cNvPr id="402" name="Google Shape;402;p61"/>
          <p:cNvSpPr txBox="1">
            <a:spLocks noGrp="1"/>
          </p:cNvSpPr>
          <p:nvPr>
            <p:ph type="sldNum" idx="12"/>
          </p:nvPr>
        </p:nvSpPr>
        <p:spPr>
          <a:xfrm>
            <a:off x="21771142" y="12197061"/>
            <a:ext cx="898500" cy="894300"/>
          </a:xfrm>
          <a:prstGeom prst="rect">
            <a:avLst/>
          </a:prstGeom>
        </p:spPr>
        <p:txBody>
          <a:bodyPr spcFirstLastPara="1" wrap="square" lIns="243725" tIns="243725" rIns="243725" bIns="243725" anchor="ctr" anchorCtr="0">
            <a:noAutofit/>
          </a:bodyPr>
          <a:lstStyle/>
          <a:p>
            <a:pPr marL="0" lvl="0" indent="0" algn="r" rtl="0">
              <a:spcBef>
                <a:spcPts val="0"/>
              </a:spcBef>
              <a:spcAft>
                <a:spcPts val="0"/>
              </a:spcAft>
              <a:buClr>
                <a:srgbClr val="737373"/>
              </a:buClr>
              <a:buSzPts val="2700"/>
              <a:buFont typeface="Helvetica Neue"/>
              <a:buNone/>
            </a:pPr>
            <a:fld id="{00000000-1234-1234-1234-123412341234}" type="slidenum">
              <a:rPr lang="en-US"/>
              <a:t>40</a:t>
            </a:fld>
            <a:endParaRPr/>
          </a:p>
        </p:txBody>
      </p:sp>
      <p:sp>
        <p:nvSpPr>
          <p:cNvPr id="403" name="Google Shape;403;p61"/>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p>
            <a:pPr marL="0" lvl="0" indent="0" algn="r" rtl="0">
              <a:spcBef>
                <a:spcPts val="5900"/>
              </a:spcBef>
              <a:spcAft>
                <a:spcPts val="0"/>
              </a:spcAft>
              <a:buNone/>
            </a:pPr>
            <a:r>
              <a:rPr lang="en-US"/>
              <a:t>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7"/>
        <p:cNvGrpSpPr/>
        <p:nvPr/>
      </p:nvGrpSpPr>
      <p:grpSpPr>
        <a:xfrm>
          <a:off x="0" y="0"/>
          <a:ext cx="0" cy="0"/>
          <a:chOff x="0" y="0"/>
          <a:chExt cx="0" cy="0"/>
        </a:xfrm>
      </p:grpSpPr>
      <p:sp>
        <p:nvSpPr>
          <p:cNvPr id="408" name="Google Shape;408;p62"/>
          <p:cNvSpPr/>
          <p:nvPr/>
        </p:nvSpPr>
        <p:spPr>
          <a:xfrm>
            <a:off x="6661200" y="3014600"/>
            <a:ext cx="10960800" cy="3753600"/>
          </a:xfrm>
          <a:prstGeom prst="roundRect">
            <a:avLst>
              <a:gd name="adj" fmla="val 16667"/>
            </a:avLst>
          </a:prstGeom>
          <a:noFill/>
          <a:ln w="9525" cap="flat" cmpd="sng">
            <a:solidFill>
              <a:srgbClr val="30BD9F"/>
            </a:solidFill>
            <a:prstDash val="dash"/>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409" name="Google Shape;409;p62"/>
          <p:cNvSpPr/>
          <p:nvPr/>
        </p:nvSpPr>
        <p:spPr>
          <a:xfrm>
            <a:off x="1581200" y="7468667"/>
            <a:ext cx="5649600" cy="4995300"/>
          </a:xfrm>
          <a:prstGeom prst="roundRect">
            <a:avLst>
              <a:gd name="adj" fmla="val 16667"/>
            </a:avLst>
          </a:prstGeom>
          <a:noFill/>
          <a:ln w="9525" cap="flat" cmpd="sng">
            <a:solidFill>
              <a:srgbClr val="30BD9F"/>
            </a:solidFill>
            <a:prstDash val="dash"/>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410" name="Google Shape;410;p62"/>
          <p:cNvSpPr/>
          <p:nvPr/>
        </p:nvSpPr>
        <p:spPr>
          <a:xfrm>
            <a:off x="16632000" y="7383067"/>
            <a:ext cx="5459100" cy="5427300"/>
          </a:xfrm>
          <a:prstGeom prst="roundRect">
            <a:avLst>
              <a:gd name="adj" fmla="val 16667"/>
            </a:avLst>
          </a:prstGeom>
          <a:noFill/>
          <a:ln w="9525" cap="flat" cmpd="sng">
            <a:solidFill>
              <a:srgbClr val="30BD9F"/>
            </a:solidFill>
            <a:prstDash val="dash"/>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nvGrpSpPr>
          <p:cNvPr id="411" name="Google Shape;411;p62"/>
          <p:cNvGrpSpPr/>
          <p:nvPr/>
        </p:nvGrpSpPr>
        <p:grpSpPr>
          <a:xfrm>
            <a:off x="10100752" y="9489013"/>
            <a:ext cx="3793608" cy="3079726"/>
            <a:chOff x="1021026" y="1736625"/>
            <a:chExt cx="1167300" cy="616500"/>
          </a:xfrm>
        </p:grpSpPr>
        <p:sp>
          <p:nvSpPr>
            <p:cNvPr id="412" name="Google Shape;412;p62"/>
            <p:cNvSpPr/>
            <p:nvPr/>
          </p:nvSpPr>
          <p:spPr>
            <a:xfrm>
              <a:off x="1021026" y="1736625"/>
              <a:ext cx="1167300" cy="616500"/>
            </a:xfrm>
            <a:prstGeom prst="roundRect">
              <a:avLst>
                <a:gd name="adj" fmla="val 16667"/>
              </a:avLst>
            </a:prstGeom>
            <a:solidFill>
              <a:srgbClr val="FFFFFF"/>
            </a:solidFill>
            <a:ln w="9525" cap="flat" cmpd="sng">
              <a:solidFill>
                <a:srgbClr val="31538F"/>
              </a:solidFill>
              <a:prstDash val="solid"/>
              <a:round/>
              <a:headEnd type="none" w="sm" len="sm"/>
              <a:tailEnd type="none" w="sm" len="sm"/>
            </a:ln>
          </p:spPr>
          <p:txBody>
            <a:bodyPr spcFirstLastPara="1" wrap="square" lIns="0" tIns="243800" rIns="0" bIns="243800" anchor="ctr" anchorCtr="0">
              <a:noAutofit/>
            </a:bodyPr>
            <a:lstStyle/>
            <a:p>
              <a:pPr marL="0" lvl="0" indent="0" algn="l" rtl="0">
                <a:spcBef>
                  <a:spcPts val="0"/>
                </a:spcBef>
                <a:spcAft>
                  <a:spcPts val="0"/>
                </a:spcAft>
                <a:buNone/>
              </a:pPr>
              <a:endParaRPr/>
            </a:p>
          </p:txBody>
        </p:sp>
        <p:sp>
          <p:nvSpPr>
            <p:cNvPr id="413" name="Google Shape;413;p62"/>
            <p:cNvSpPr txBox="1"/>
            <p:nvPr/>
          </p:nvSpPr>
          <p:spPr>
            <a:xfrm>
              <a:off x="1153328" y="1780005"/>
              <a:ext cx="902700" cy="136500"/>
            </a:xfrm>
            <a:prstGeom prst="rect">
              <a:avLst/>
            </a:prstGeom>
            <a:noFill/>
            <a:ln>
              <a:noFill/>
            </a:ln>
          </p:spPr>
          <p:txBody>
            <a:bodyPr spcFirstLastPara="1" wrap="square" lIns="0" tIns="243800" rIns="0" bIns="243800" anchor="ctr" anchorCtr="0">
              <a:noAutofit/>
            </a:bodyPr>
            <a:lstStyle/>
            <a:p>
              <a:pPr marL="0" lvl="0" indent="0" algn="ctr" rtl="0">
                <a:spcBef>
                  <a:spcPts val="0"/>
                </a:spcBef>
                <a:spcAft>
                  <a:spcPts val="0"/>
                </a:spcAft>
                <a:buNone/>
              </a:pPr>
              <a:r>
                <a:rPr lang="en-US" sz="2700" b="1">
                  <a:solidFill>
                    <a:srgbClr val="546979"/>
                  </a:solidFill>
                  <a:latin typeface="Helvetica Neue"/>
                  <a:ea typeface="Helvetica Neue"/>
                  <a:cs typeface="Helvetica Neue"/>
                  <a:sym typeface="Helvetica Neue"/>
                </a:rPr>
                <a:t>Maker Protocol</a:t>
              </a:r>
              <a:endParaRPr sz="2700">
                <a:solidFill>
                  <a:srgbClr val="546979"/>
                </a:solidFill>
                <a:latin typeface="Helvetica Neue"/>
                <a:ea typeface="Helvetica Neue"/>
                <a:cs typeface="Helvetica Neue"/>
                <a:sym typeface="Helvetica Neue"/>
              </a:endParaRPr>
            </a:p>
          </p:txBody>
        </p:sp>
      </p:grpSp>
      <p:sp>
        <p:nvSpPr>
          <p:cNvPr id="414" name="Google Shape;414;p62"/>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p>
            <a:pPr marL="0" lvl="0" indent="0" algn="l" rtl="0">
              <a:spcBef>
                <a:spcPts val="0"/>
              </a:spcBef>
              <a:spcAft>
                <a:spcPts val="0"/>
              </a:spcAft>
              <a:buClr>
                <a:srgbClr val="FFFFFF"/>
              </a:buClr>
              <a:buSzPts val="8500"/>
              <a:buFont typeface="Helvetica Neue"/>
              <a:buNone/>
            </a:pPr>
            <a:r>
              <a:rPr lang="en-US" sz="6400"/>
              <a:t>System Interaction Diagram</a:t>
            </a:r>
            <a:endParaRPr sz="6400"/>
          </a:p>
        </p:txBody>
      </p:sp>
      <p:pic>
        <p:nvPicPr>
          <p:cNvPr id="415" name="Google Shape;415;p62"/>
          <p:cNvPicPr preferRelativeResize="0"/>
          <p:nvPr/>
        </p:nvPicPr>
        <p:blipFill rotWithShape="1">
          <a:blip r:embed="rId3">
            <a:alphaModFix/>
          </a:blip>
          <a:srcRect/>
          <a:stretch/>
        </p:blipFill>
        <p:spPr>
          <a:xfrm>
            <a:off x="18528728" y="9899349"/>
            <a:ext cx="1060933" cy="1363464"/>
          </a:xfrm>
          <a:prstGeom prst="rect">
            <a:avLst/>
          </a:prstGeom>
          <a:noFill/>
          <a:ln>
            <a:noFill/>
          </a:ln>
        </p:spPr>
      </p:pic>
      <p:pic>
        <p:nvPicPr>
          <p:cNvPr id="416" name="Google Shape;416;p62"/>
          <p:cNvPicPr preferRelativeResize="0"/>
          <p:nvPr/>
        </p:nvPicPr>
        <p:blipFill rotWithShape="1">
          <a:blip r:embed="rId4">
            <a:alphaModFix/>
          </a:blip>
          <a:srcRect/>
          <a:stretch/>
        </p:blipFill>
        <p:spPr>
          <a:xfrm>
            <a:off x="14475833" y="4236217"/>
            <a:ext cx="1060932" cy="1423916"/>
          </a:xfrm>
          <a:prstGeom prst="rect">
            <a:avLst/>
          </a:prstGeom>
          <a:noFill/>
          <a:ln>
            <a:noFill/>
          </a:ln>
        </p:spPr>
      </p:pic>
      <p:pic>
        <p:nvPicPr>
          <p:cNvPr id="417" name="Google Shape;417;p62"/>
          <p:cNvPicPr preferRelativeResize="0"/>
          <p:nvPr/>
        </p:nvPicPr>
        <p:blipFill rotWithShape="1">
          <a:blip r:embed="rId5">
            <a:alphaModFix/>
          </a:blip>
          <a:srcRect/>
          <a:stretch/>
        </p:blipFill>
        <p:spPr>
          <a:xfrm>
            <a:off x="15913000" y="4348700"/>
            <a:ext cx="984269" cy="1285597"/>
          </a:xfrm>
          <a:prstGeom prst="rect">
            <a:avLst/>
          </a:prstGeom>
          <a:noFill/>
          <a:ln>
            <a:noFill/>
          </a:ln>
        </p:spPr>
      </p:pic>
      <p:pic>
        <p:nvPicPr>
          <p:cNvPr id="418" name="Google Shape;418;p62"/>
          <p:cNvPicPr preferRelativeResize="0"/>
          <p:nvPr/>
        </p:nvPicPr>
        <p:blipFill rotWithShape="1">
          <a:blip r:embed="rId6">
            <a:alphaModFix/>
          </a:blip>
          <a:srcRect/>
          <a:stretch/>
        </p:blipFill>
        <p:spPr>
          <a:xfrm>
            <a:off x="11849167" y="4327601"/>
            <a:ext cx="771332" cy="1285666"/>
          </a:xfrm>
          <a:prstGeom prst="rect">
            <a:avLst/>
          </a:prstGeom>
          <a:noFill/>
          <a:ln>
            <a:noFill/>
          </a:ln>
        </p:spPr>
      </p:pic>
      <p:pic>
        <p:nvPicPr>
          <p:cNvPr id="419" name="Google Shape;419;p62"/>
          <p:cNvPicPr preferRelativeResize="0"/>
          <p:nvPr/>
        </p:nvPicPr>
        <p:blipFill rotWithShape="1">
          <a:blip r:embed="rId7">
            <a:alphaModFix/>
          </a:blip>
          <a:srcRect/>
          <a:stretch/>
        </p:blipFill>
        <p:spPr>
          <a:xfrm>
            <a:off x="7645700" y="4257426"/>
            <a:ext cx="848333" cy="1402708"/>
          </a:xfrm>
          <a:prstGeom prst="rect">
            <a:avLst/>
          </a:prstGeom>
          <a:noFill/>
          <a:ln>
            <a:noFill/>
          </a:ln>
        </p:spPr>
      </p:pic>
      <p:pic>
        <p:nvPicPr>
          <p:cNvPr id="420" name="Google Shape;420;p62"/>
          <p:cNvPicPr preferRelativeResize="0"/>
          <p:nvPr/>
        </p:nvPicPr>
        <p:blipFill rotWithShape="1">
          <a:blip r:embed="rId8">
            <a:alphaModFix/>
          </a:blip>
          <a:srcRect/>
          <a:stretch/>
        </p:blipFill>
        <p:spPr>
          <a:xfrm>
            <a:off x="17165267" y="7685581"/>
            <a:ext cx="1060933" cy="1569155"/>
          </a:xfrm>
          <a:prstGeom prst="rect">
            <a:avLst/>
          </a:prstGeom>
          <a:noFill/>
          <a:ln>
            <a:noFill/>
          </a:ln>
        </p:spPr>
      </p:pic>
      <p:pic>
        <p:nvPicPr>
          <p:cNvPr id="421" name="Google Shape;421;p62"/>
          <p:cNvPicPr preferRelativeResize="0"/>
          <p:nvPr/>
        </p:nvPicPr>
        <p:blipFill>
          <a:blip r:embed="rId9">
            <a:alphaModFix/>
          </a:blip>
          <a:stretch>
            <a:fillRect/>
          </a:stretch>
        </p:blipFill>
        <p:spPr>
          <a:xfrm>
            <a:off x="11247035" y="10443472"/>
            <a:ext cx="1630373" cy="1848638"/>
          </a:xfrm>
          <a:prstGeom prst="rect">
            <a:avLst/>
          </a:prstGeom>
          <a:noFill/>
          <a:ln>
            <a:noFill/>
          </a:ln>
        </p:spPr>
      </p:pic>
      <p:sp>
        <p:nvSpPr>
          <p:cNvPr id="422" name="Google Shape;422;p62"/>
          <p:cNvSpPr txBox="1"/>
          <p:nvPr/>
        </p:nvSpPr>
        <p:spPr>
          <a:xfrm>
            <a:off x="3191595" y="11609700"/>
            <a:ext cx="2397600" cy="574500"/>
          </a:xfrm>
          <a:prstGeom prst="rect">
            <a:avLst/>
          </a:prstGeom>
          <a:noFill/>
          <a:ln>
            <a:noFill/>
          </a:ln>
        </p:spPr>
        <p:txBody>
          <a:bodyPr spcFirstLastPara="1" wrap="square" lIns="0" tIns="243800" rIns="0" bIns="243800" anchor="ctr" anchorCtr="0">
            <a:noAutofit/>
          </a:bodyPr>
          <a:lstStyle/>
          <a:p>
            <a:pPr marL="0" lvl="0" indent="0" algn="ctr" rtl="0">
              <a:spcBef>
                <a:spcPts val="0"/>
              </a:spcBef>
              <a:spcAft>
                <a:spcPts val="0"/>
              </a:spcAft>
              <a:buNone/>
            </a:pPr>
            <a:r>
              <a:rPr lang="en-US" sz="3700" b="1">
                <a:solidFill>
                  <a:srgbClr val="546979"/>
                </a:solidFill>
                <a:latin typeface="Helvetica Neue"/>
                <a:ea typeface="Helvetica Neue"/>
                <a:cs typeface="Helvetica Neue"/>
                <a:sym typeface="Helvetica Neue"/>
              </a:rPr>
              <a:t>Governors  </a:t>
            </a:r>
            <a:endParaRPr sz="3700">
              <a:solidFill>
                <a:srgbClr val="546979"/>
              </a:solidFill>
              <a:latin typeface="Helvetica Neue"/>
              <a:ea typeface="Helvetica Neue"/>
              <a:cs typeface="Helvetica Neue"/>
              <a:sym typeface="Helvetica Neue"/>
            </a:endParaRPr>
          </a:p>
        </p:txBody>
      </p:sp>
      <p:sp>
        <p:nvSpPr>
          <p:cNvPr id="423" name="Google Shape;423;p62"/>
          <p:cNvSpPr txBox="1"/>
          <p:nvPr/>
        </p:nvSpPr>
        <p:spPr>
          <a:xfrm>
            <a:off x="17860395" y="11889167"/>
            <a:ext cx="2397600" cy="574500"/>
          </a:xfrm>
          <a:prstGeom prst="rect">
            <a:avLst/>
          </a:prstGeom>
          <a:noFill/>
          <a:ln>
            <a:noFill/>
          </a:ln>
        </p:spPr>
        <p:txBody>
          <a:bodyPr spcFirstLastPara="1" wrap="square" lIns="0" tIns="243800" rIns="0" bIns="243800" anchor="ctr" anchorCtr="0">
            <a:noAutofit/>
          </a:bodyPr>
          <a:lstStyle/>
          <a:p>
            <a:pPr marL="0" lvl="0" indent="0" algn="ctr" rtl="0">
              <a:spcBef>
                <a:spcPts val="0"/>
              </a:spcBef>
              <a:spcAft>
                <a:spcPts val="0"/>
              </a:spcAft>
              <a:buNone/>
            </a:pPr>
            <a:r>
              <a:rPr lang="en-US" sz="3700" b="1">
                <a:solidFill>
                  <a:srgbClr val="546979"/>
                </a:solidFill>
                <a:latin typeface="Helvetica Neue"/>
                <a:ea typeface="Helvetica Neue"/>
                <a:cs typeface="Helvetica Neue"/>
                <a:sym typeface="Helvetica Neue"/>
              </a:rPr>
              <a:t>Users</a:t>
            </a:r>
            <a:endParaRPr sz="3700">
              <a:solidFill>
                <a:srgbClr val="546979"/>
              </a:solidFill>
              <a:latin typeface="Helvetica Neue"/>
              <a:ea typeface="Helvetica Neue"/>
              <a:cs typeface="Helvetica Neue"/>
              <a:sym typeface="Helvetica Neue"/>
            </a:endParaRPr>
          </a:p>
        </p:txBody>
      </p:sp>
      <p:sp>
        <p:nvSpPr>
          <p:cNvPr id="424" name="Google Shape;424;p62"/>
          <p:cNvSpPr txBox="1"/>
          <p:nvPr/>
        </p:nvSpPr>
        <p:spPr>
          <a:xfrm>
            <a:off x="20243465" y="8342967"/>
            <a:ext cx="1516800" cy="574500"/>
          </a:xfrm>
          <a:prstGeom prst="rect">
            <a:avLst/>
          </a:prstGeom>
          <a:noFill/>
          <a:ln>
            <a:noFill/>
          </a:ln>
        </p:spPr>
        <p:txBody>
          <a:bodyPr spcFirstLastPara="1" wrap="square" lIns="0" tIns="243800" rIns="0" bIns="243800" anchor="ctr" anchorCtr="0">
            <a:noAutofit/>
          </a:bodyPr>
          <a:lstStyle/>
          <a:p>
            <a:pPr marL="0" lvl="0" indent="0" algn="ctr" rtl="0">
              <a:spcBef>
                <a:spcPts val="0"/>
              </a:spcBef>
              <a:spcAft>
                <a:spcPts val="0"/>
              </a:spcAft>
              <a:buNone/>
            </a:pPr>
            <a:r>
              <a:rPr lang="en-US" sz="2700">
                <a:solidFill>
                  <a:srgbClr val="546979"/>
                </a:solidFill>
                <a:latin typeface="Helvetica Neue"/>
                <a:ea typeface="Helvetica Neue"/>
                <a:cs typeface="Helvetica Neue"/>
                <a:sym typeface="Helvetica Neue"/>
              </a:rPr>
              <a:t>Dai Holders</a:t>
            </a:r>
            <a:endParaRPr sz="2700">
              <a:solidFill>
                <a:srgbClr val="546979"/>
              </a:solidFill>
              <a:latin typeface="Helvetica Neue"/>
              <a:ea typeface="Helvetica Neue"/>
              <a:cs typeface="Helvetica Neue"/>
              <a:sym typeface="Helvetica Neue"/>
            </a:endParaRPr>
          </a:p>
        </p:txBody>
      </p:sp>
      <p:sp>
        <p:nvSpPr>
          <p:cNvPr id="425" name="Google Shape;425;p62"/>
          <p:cNvSpPr txBox="1"/>
          <p:nvPr/>
        </p:nvSpPr>
        <p:spPr>
          <a:xfrm>
            <a:off x="20131865" y="10284767"/>
            <a:ext cx="1740000" cy="574500"/>
          </a:xfrm>
          <a:prstGeom prst="rect">
            <a:avLst/>
          </a:prstGeom>
          <a:noFill/>
          <a:ln>
            <a:noFill/>
          </a:ln>
        </p:spPr>
        <p:txBody>
          <a:bodyPr spcFirstLastPara="1" wrap="square" lIns="0" tIns="243800" rIns="0" bIns="243800" anchor="ctr" anchorCtr="0">
            <a:noAutofit/>
          </a:bodyPr>
          <a:lstStyle/>
          <a:p>
            <a:pPr marL="0" lvl="0" indent="0" algn="ctr" rtl="0">
              <a:spcBef>
                <a:spcPts val="0"/>
              </a:spcBef>
              <a:spcAft>
                <a:spcPts val="0"/>
              </a:spcAft>
              <a:buNone/>
            </a:pPr>
            <a:r>
              <a:rPr lang="en-US" sz="2700">
                <a:solidFill>
                  <a:srgbClr val="546979"/>
                </a:solidFill>
                <a:latin typeface="Helvetica Neue"/>
                <a:ea typeface="Helvetica Neue"/>
                <a:cs typeface="Helvetica Neue"/>
                <a:sym typeface="Helvetica Neue"/>
              </a:rPr>
              <a:t>Vault Owners</a:t>
            </a:r>
            <a:endParaRPr sz="2700">
              <a:solidFill>
                <a:srgbClr val="546979"/>
              </a:solidFill>
              <a:latin typeface="Helvetica Neue"/>
              <a:ea typeface="Helvetica Neue"/>
              <a:cs typeface="Helvetica Neue"/>
              <a:sym typeface="Helvetica Neue"/>
            </a:endParaRPr>
          </a:p>
        </p:txBody>
      </p:sp>
      <p:grpSp>
        <p:nvGrpSpPr>
          <p:cNvPr id="426" name="Google Shape;426;p62"/>
          <p:cNvGrpSpPr/>
          <p:nvPr/>
        </p:nvGrpSpPr>
        <p:grpSpPr>
          <a:xfrm>
            <a:off x="2165238" y="7827465"/>
            <a:ext cx="4450478" cy="1285615"/>
            <a:chOff x="1152225" y="2838926"/>
            <a:chExt cx="1668909" cy="482100"/>
          </a:xfrm>
        </p:grpSpPr>
        <p:pic>
          <p:nvPicPr>
            <p:cNvPr id="427" name="Google Shape;427;p62"/>
            <p:cNvPicPr preferRelativeResize="0"/>
            <p:nvPr/>
          </p:nvPicPr>
          <p:blipFill rotWithShape="1">
            <a:blip r:embed="rId10">
              <a:alphaModFix/>
            </a:blip>
            <a:srcRect/>
            <a:stretch/>
          </p:blipFill>
          <p:spPr>
            <a:xfrm>
              <a:off x="2503000" y="2838926"/>
              <a:ext cx="318133" cy="482100"/>
            </a:xfrm>
            <a:prstGeom prst="rect">
              <a:avLst/>
            </a:prstGeom>
            <a:noFill/>
            <a:ln>
              <a:noFill/>
            </a:ln>
          </p:spPr>
        </p:pic>
        <p:pic>
          <p:nvPicPr>
            <p:cNvPr id="428" name="Google Shape;428;p62"/>
            <p:cNvPicPr preferRelativeResize="0"/>
            <p:nvPr/>
          </p:nvPicPr>
          <p:blipFill>
            <a:blip r:embed="rId11">
              <a:alphaModFix/>
            </a:blip>
            <a:stretch>
              <a:fillRect/>
            </a:stretch>
          </p:blipFill>
          <p:spPr>
            <a:xfrm>
              <a:off x="1928563" y="2854688"/>
              <a:ext cx="450575" cy="450575"/>
            </a:xfrm>
            <a:prstGeom prst="rect">
              <a:avLst/>
            </a:prstGeom>
            <a:noFill/>
            <a:ln>
              <a:noFill/>
            </a:ln>
          </p:spPr>
        </p:pic>
        <p:sp>
          <p:nvSpPr>
            <p:cNvPr id="429" name="Google Shape;429;p62"/>
            <p:cNvSpPr txBox="1"/>
            <p:nvPr/>
          </p:nvSpPr>
          <p:spPr>
            <a:xfrm>
              <a:off x="1152225" y="2972275"/>
              <a:ext cx="652500" cy="215400"/>
            </a:xfrm>
            <a:prstGeom prst="rect">
              <a:avLst/>
            </a:prstGeom>
            <a:noFill/>
            <a:ln>
              <a:noFill/>
            </a:ln>
          </p:spPr>
          <p:txBody>
            <a:bodyPr spcFirstLastPara="1" wrap="square" lIns="0" tIns="243800" rIns="0" bIns="243800" anchor="ctr" anchorCtr="0">
              <a:noAutofit/>
            </a:bodyPr>
            <a:lstStyle/>
            <a:p>
              <a:pPr marL="0" lvl="0" indent="0" algn="ctr" rtl="0">
                <a:spcBef>
                  <a:spcPts val="0"/>
                </a:spcBef>
                <a:spcAft>
                  <a:spcPts val="0"/>
                </a:spcAft>
                <a:buNone/>
              </a:pPr>
              <a:r>
                <a:rPr lang="en-US" sz="2700">
                  <a:solidFill>
                    <a:srgbClr val="546979"/>
                  </a:solidFill>
                  <a:latin typeface="Helvetica Neue"/>
                  <a:ea typeface="Helvetica Neue"/>
                  <a:cs typeface="Helvetica Neue"/>
                  <a:sym typeface="Helvetica Neue"/>
                </a:rPr>
                <a:t>MKR Holders</a:t>
              </a:r>
              <a:endParaRPr sz="2700">
                <a:solidFill>
                  <a:srgbClr val="546979"/>
                </a:solidFill>
                <a:latin typeface="Helvetica Neue"/>
                <a:ea typeface="Helvetica Neue"/>
                <a:cs typeface="Helvetica Neue"/>
                <a:sym typeface="Helvetica Neue"/>
              </a:endParaRPr>
            </a:p>
          </p:txBody>
        </p:sp>
      </p:grpSp>
      <p:pic>
        <p:nvPicPr>
          <p:cNvPr id="430" name="Google Shape;430;p62"/>
          <p:cNvPicPr preferRelativeResize="0"/>
          <p:nvPr/>
        </p:nvPicPr>
        <p:blipFill rotWithShape="1">
          <a:blip r:embed="rId4">
            <a:alphaModFix/>
          </a:blip>
          <a:srcRect/>
          <a:stretch/>
        </p:blipFill>
        <p:spPr>
          <a:xfrm>
            <a:off x="17165267" y="9860017"/>
            <a:ext cx="1060932" cy="1423916"/>
          </a:xfrm>
          <a:prstGeom prst="rect">
            <a:avLst/>
          </a:prstGeom>
          <a:noFill/>
          <a:ln>
            <a:noFill/>
          </a:ln>
        </p:spPr>
      </p:pic>
      <p:sp>
        <p:nvSpPr>
          <p:cNvPr id="431" name="Google Shape;431;p62"/>
          <p:cNvSpPr txBox="1"/>
          <p:nvPr/>
        </p:nvSpPr>
        <p:spPr>
          <a:xfrm>
            <a:off x="7653197" y="3188800"/>
            <a:ext cx="2112000" cy="574500"/>
          </a:xfrm>
          <a:prstGeom prst="rect">
            <a:avLst/>
          </a:prstGeom>
          <a:noFill/>
          <a:ln>
            <a:noFill/>
          </a:ln>
        </p:spPr>
        <p:txBody>
          <a:bodyPr spcFirstLastPara="1" wrap="square" lIns="0" tIns="243800" rIns="0" bIns="243800" anchor="ctr" anchorCtr="0">
            <a:noAutofit/>
          </a:bodyPr>
          <a:lstStyle/>
          <a:p>
            <a:pPr marL="0" lvl="0" indent="0" algn="ctr" rtl="0">
              <a:spcBef>
                <a:spcPts val="0"/>
              </a:spcBef>
              <a:spcAft>
                <a:spcPts val="0"/>
              </a:spcAft>
              <a:buNone/>
            </a:pPr>
            <a:r>
              <a:rPr lang="en-US" sz="2700">
                <a:solidFill>
                  <a:srgbClr val="546979"/>
                </a:solidFill>
                <a:latin typeface="Helvetica Neue"/>
                <a:ea typeface="Helvetica Neue"/>
                <a:cs typeface="Helvetica Neue"/>
                <a:sym typeface="Helvetica Neue"/>
              </a:rPr>
              <a:t>Developers</a:t>
            </a:r>
            <a:endParaRPr sz="2700">
              <a:solidFill>
                <a:srgbClr val="546979"/>
              </a:solidFill>
              <a:latin typeface="Helvetica Neue"/>
              <a:ea typeface="Helvetica Neue"/>
              <a:cs typeface="Helvetica Neue"/>
              <a:sym typeface="Helvetica Neue"/>
            </a:endParaRPr>
          </a:p>
        </p:txBody>
      </p:sp>
      <p:sp>
        <p:nvSpPr>
          <p:cNvPr id="432" name="Google Shape;432;p62"/>
          <p:cNvSpPr txBox="1"/>
          <p:nvPr/>
        </p:nvSpPr>
        <p:spPr>
          <a:xfrm>
            <a:off x="14704564" y="3188800"/>
            <a:ext cx="2112000" cy="574500"/>
          </a:xfrm>
          <a:prstGeom prst="rect">
            <a:avLst/>
          </a:prstGeom>
          <a:noFill/>
          <a:ln>
            <a:noFill/>
          </a:ln>
        </p:spPr>
        <p:txBody>
          <a:bodyPr spcFirstLastPara="1" wrap="square" lIns="0" tIns="243800" rIns="0" bIns="243800" anchor="ctr" anchorCtr="0">
            <a:noAutofit/>
          </a:bodyPr>
          <a:lstStyle/>
          <a:p>
            <a:pPr marL="0" lvl="0" indent="0" algn="ctr" rtl="0">
              <a:spcBef>
                <a:spcPts val="0"/>
              </a:spcBef>
              <a:spcAft>
                <a:spcPts val="0"/>
              </a:spcAft>
              <a:buNone/>
            </a:pPr>
            <a:r>
              <a:rPr lang="en-US" sz="2700">
                <a:solidFill>
                  <a:srgbClr val="546979"/>
                </a:solidFill>
                <a:latin typeface="Helvetica Neue"/>
                <a:ea typeface="Helvetica Neue"/>
                <a:cs typeface="Helvetica Neue"/>
                <a:sym typeface="Helvetica Neue"/>
              </a:rPr>
              <a:t>Keepers</a:t>
            </a:r>
            <a:endParaRPr sz="2700">
              <a:solidFill>
                <a:srgbClr val="546979"/>
              </a:solidFill>
              <a:latin typeface="Helvetica Neue"/>
              <a:ea typeface="Helvetica Neue"/>
              <a:cs typeface="Helvetica Neue"/>
              <a:sym typeface="Helvetica Neue"/>
            </a:endParaRPr>
          </a:p>
        </p:txBody>
      </p:sp>
      <p:sp>
        <p:nvSpPr>
          <p:cNvPr id="433" name="Google Shape;433;p62"/>
          <p:cNvSpPr txBox="1"/>
          <p:nvPr/>
        </p:nvSpPr>
        <p:spPr>
          <a:xfrm>
            <a:off x="11178864" y="3188800"/>
            <a:ext cx="2112000" cy="574500"/>
          </a:xfrm>
          <a:prstGeom prst="rect">
            <a:avLst/>
          </a:prstGeom>
          <a:noFill/>
          <a:ln>
            <a:noFill/>
          </a:ln>
        </p:spPr>
        <p:txBody>
          <a:bodyPr spcFirstLastPara="1" wrap="square" lIns="0" tIns="243800" rIns="0" bIns="243800" anchor="ctr" anchorCtr="0">
            <a:noAutofit/>
          </a:bodyPr>
          <a:lstStyle/>
          <a:p>
            <a:pPr marL="0" lvl="0" indent="0" algn="ctr" rtl="0">
              <a:spcBef>
                <a:spcPts val="0"/>
              </a:spcBef>
              <a:spcAft>
                <a:spcPts val="0"/>
              </a:spcAft>
              <a:buNone/>
            </a:pPr>
            <a:r>
              <a:rPr lang="en-US" sz="2700">
                <a:solidFill>
                  <a:srgbClr val="546979"/>
                </a:solidFill>
                <a:latin typeface="Helvetica Neue"/>
                <a:ea typeface="Helvetica Neue"/>
                <a:cs typeface="Helvetica Neue"/>
                <a:sym typeface="Helvetica Neue"/>
              </a:rPr>
              <a:t>Oracles</a:t>
            </a:r>
            <a:endParaRPr sz="2700">
              <a:solidFill>
                <a:srgbClr val="546979"/>
              </a:solidFill>
              <a:latin typeface="Helvetica Neue"/>
              <a:ea typeface="Helvetica Neue"/>
              <a:cs typeface="Helvetica Neue"/>
              <a:sym typeface="Helvetica Neue"/>
            </a:endParaRPr>
          </a:p>
        </p:txBody>
      </p:sp>
      <p:pic>
        <p:nvPicPr>
          <p:cNvPr id="434" name="Google Shape;434;p62"/>
          <p:cNvPicPr preferRelativeResize="0"/>
          <p:nvPr/>
        </p:nvPicPr>
        <p:blipFill>
          <a:blip r:embed="rId12">
            <a:alphaModFix/>
          </a:blip>
          <a:stretch>
            <a:fillRect/>
          </a:stretch>
        </p:blipFill>
        <p:spPr>
          <a:xfrm>
            <a:off x="8932933" y="4377566"/>
            <a:ext cx="1060935" cy="1060935"/>
          </a:xfrm>
          <a:prstGeom prst="rect">
            <a:avLst/>
          </a:prstGeom>
          <a:noFill/>
          <a:ln>
            <a:noFill/>
          </a:ln>
        </p:spPr>
      </p:pic>
      <p:sp>
        <p:nvSpPr>
          <p:cNvPr id="435" name="Google Shape;435;p62"/>
          <p:cNvSpPr txBox="1"/>
          <p:nvPr/>
        </p:nvSpPr>
        <p:spPr>
          <a:xfrm>
            <a:off x="10618534" y="6026067"/>
            <a:ext cx="2844900" cy="574500"/>
          </a:xfrm>
          <a:prstGeom prst="rect">
            <a:avLst/>
          </a:prstGeom>
          <a:noFill/>
          <a:ln>
            <a:noFill/>
          </a:ln>
        </p:spPr>
        <p:txBody>
          <a:bodyPr spcFirstLastPara="1" wrap="square" lIns="0" tIns="243800" rIns="0" bIns="243800" anchor="ctr" anchorCtr="0">
            <a:noAutofit/>
          </a:bodyPr>
          <a:lstStyle/>
          <a:p>
            <a:pPr marL="0" lvl="0" indent="0" algn="ctr" rtl="0">
              <a:spcBef>
                <a:spcPts val="0"/>
              </a:spcBef>
              <a:spcAft>
                <a:spcPts val="0"/>
              </a:spcAft>
              <a:buNone/>
            </a:pPr>
            <a:r>
              <a:rPr lang="en-US" sz="3700" b="1">
                <a:solidFill>
                  <a:srgbClr val="546979"/>
                </a:solidFill>
                <a:latin typeface="Helvetica Neue"/>
                <a:ea typeface="Helvetica Neue"/>
                <a:cs typeface="Helvetica Neue"/>
                <a:sym typeface="Helvetica Neue"/>
              </a:rPr>
              <a:t>Maintainers  </a:t>
            </a:r>
            <a:endParaRPr sz="3700">
              <a:solidFill>
                <a:srgbClr val="546979"/>
              </a:solidFill>
              <a:latin typeface="Helvetica Neue"/>
              <a:ea typeface="Helvetica Neue"/>
              <a:cs typeface="Helvetica Neue"/>
              <a:sym typeface="Helvetica Neue"/>
            </a:endParaRPr>
          </a:p>
        </p:txBody>
      </p:sp>
      <p:cxnSp>
        <p:nvCxnSpPr>
          <p:cNvPr id="436" name="Google Shape;436;p62"/>
          <p:cNvCxnSpPr/>
          <p:nvPr/>
        </p:nvCxnSpPr>
        <p:spPr>
          <a:xfrm>
            <a:off x="14602352" y="10620259"/>
            <a:ext cx="1803300" cy="17700"/>
          </a:xfrm>
          <a:prstGeom prst="straightConnector1">
            <a:avLst/>
          </a:prstGeom>
          <a:noFill/>
          <a:ln w="28575" cap="flat" cmpd="sng">
            <a:solidFill>
              <a:srgbClr val="30BD9F"/>
            </a:solidFill>
            <a:prstDash val="solid"/>
            <a:round/>
            <a:headEnd type="none" w="med" len="med"/>
            <a:tailEnd type="triangle" w="med" len="med"/>
          </a:ln>
        </p:spPr>
      </p:cxnSp>
      <p:cxnSp>
        <p:nvCxnSpPr>
          <p:cNvPr id="437" name="Google Shape;437;p62"/>
          <p:cNvCxnSpPr/>
          <p:nvPr/>
        </p:nvCxnSpPr>
        <p:spPr>
          <a:xfrm flipH="1">
            <a:off x="14097467" y="10618667"/>
            <a:ext cx="1893600" cy="15300"/>
          </a:xfrm>
          <a:prstGeom prst="straightConnector1">
            <a:avLst/>
          </a:prstGeom>
          <a:noFill/>
          <a:ln w="28575" cap="flat" cmpd="sng">
            <a:solidFill>
              <a:srgbClr val="30BD9F"/>
            </a:solidFill>
            <a:prstDash val="solid"/>
            <a:round/>
            <a:headEnd type="none" w="med" len="med"/>
            <a:tailEnd type="triangle" w="med" len="med"/>
          </a:ln>
        </p:spPr>
      </p:cxnSp>
      <p:cxnSp>
        <p:nvCxnSpPr>
          <p:cNvPr id="438" name="Google Shape;438;p62"/>
          <p:cNvCxnSpPr/>
          <p:nvPr/>
        </p:nvCxnSpPr>
        <p:spPr>
          <a:xfrm>
            <a:off x="8223818" y="10618259"/>
            <a:ext cx="1803300" cy="17700"/>
          </a:xfrm>
          <a:prstGeom prst="straightConnector1">
            <a:avLst/>
          </a:prstGeom>
          <a:noFill/>
          <a:ln w="28575" cap="flat" cmpd="sng">
            <a:solidFill>
              <a:srgbClr val="30BD9F"/>
            </a:solidFill>
            <a:prstDash val="solid"/>
            <a:round/>
            <a:headEnd type="none" w="med" len="med"/>
            <a:tailEnd type="triangle" w="med" len="med"/>
          </a:ln>
        </p:spPr>
      </p:cxnSp>
      <p:cxnSp>
        <p:nvCxnSpPr>
          <p:cNvPr id="439" name="Google Shape;439;p62"/>
          <p:cNvCxnSpPr/>
          <p:nvPr/>
        </p:nvCxnSpPr>
        <p:spPr>
          <a:xfrm flipH="1">
            <a:off x="7718933" y="10616667"/>
            <a:ext cx="1893600" cy="15300"/>
          </a:xfrm>
          <a:prstGeom prst="straightConnector1">
            <a:avLst/>
          </a:prstGeom>
          <a:noFill/>
          <a:ln w="28575" cap="flat" cmpd="sng">
            <a:solidFill>
              <a:srgbClr val="30BD9F"/>
            </a:solidFill>
            <a:prstDash val="solid"/>
            <a:round/>
            <a:headEnd type="none" w="med" len="med"/>
            <a:tailEnd type="triangle" w="med" len="med"/>
          </a:ln>
        </p:spPr>
      </p:cxnSp>
      <p:cxnSp>
        <p:nvCxnSpPr>
          <p:cNvPr id="440" name="Google Shape;440;p62"/>
          <p:cNvCxnSpPr/>
          <p:nvPr/>
        </p:nvCxnSpPr>
        <p:spPr>
          <a:xfrm rot="5400000">
            <a:off x="11414917" y="8060566"/>
            <a:ext cx="1225500" cy="41700"/>
          </a:xfrm>
          <a:prstGeom prst="straightConnector1">
            <a:avLst/>
          </a:prstGeom>
          <a:noFill/>
          <a:ln w="28575" cap="flat" cmpd="sng">
            <a:solidFill>
              <a:srgbClr val="30BD9F"/>
            </a:solidFill>
            <a:prstDash val="solid"/>
            <a:round/>
            <a:headEnd type="none" w="med" len="med"/>
            <a:tailEnd type="triangle" w="med" len="med"/>
          </a:ln>
        </p:spPr>
      </p:cxnSp>
      <p:cxnSp>
        <p:nvCxnSpPr>
          <p:cNvPr id="441" name="Google Shape;441;p62"/>
          <p:cNvCxnSpPr/>
          <p:nvPr/>
        </p:nvCxnSpPr>
        <p:spPr>
          <a:xfrm rot="5400000" flipH="1">
            <a:off x="11390622" y="7751123"/>
            <a:ext cx="1287300" cy="36000"/>
          </a:xfrm>
          <a:prstGeom prst="straightConnector1">
            <a:avLst/>
          </a:prstGeom>
          <a:noFill/>
          <a:ln w="28575" cap="flat" cmpd="sng">
            <a:solidFill>
              <a:srgbClr val="30BD9F"/>
            </a:solidFill>
            <a:prstDash val="solid"/>
            <a:round/>
            <a:headEnd type="none" w="med" len="med"/>
            <a:tailEnd type="triangle" w="med" len="med"/>
          </a:ln>
        </p:spPr>
      </p:cxnSp>
      <p:pic>
        <p:nvPicPr>
          <p:cNvPr id="442" name="Google Shape;442;p62"/>
          <p:cNvPicPr preferRelativeResize="0"/>
          <p:nvPr/>
        </p:nvPicPr>
        <p:blipFill rotWithShape="1">
          <a:blip r:embed="rId5">
            <a:alphaModFix/>
          </a:blip>
          <a:srcRect/>
          <a:stretch/>
        </p:blipFill>
        <p:spPr>
          <a:xfrm>
            <a:off x="5676933" y="9787367"/>
            <a:ext cx="984269" cy="1285597"/>
          </a:xfrm>
          <a:prstGeom prst="rect">
            <a:avLst/>
          </a:prstGeom>
          <a:noFill/>
          <a:ln>
            <a:noFill/>
          </a:ln>
        </p:spPr>
      </p:pic>
      <p:pic>
        <p:nvPicPr>
          <p:cNvPr id="443" name="Google Shape;443;p62"/>
          <p:cNvPicPr preferRelativeResize="0"/>
          <p:nvPr/>
        </p:nvPicPr>
        <p:blipFill rotWithShape="1">
          <a:blip r:embed="rId8">
            <a:alphaModFix/>
          </a:blip>
          <a:srcRect/>
          <a:stretch/>
        </p:blipFill>
        <p:spPr>
          <a:xfrm>
            <a:off x="4238067" y="9645581"/>
            <a:ext cx="1060933" cy="1569155"/>
          </a:xfrm>
          <a:prstGeom prst="rect">
            <a:avLst/>
          </a:prstGeom>
          <a:noFill/>
          <a:ln>
            <a:noFill/>
          </a:ln>
        </p:spPr>
      </p:pic>
      <p:sp>
        <p:nvSpPr>
          <p:cNvPr id="444" name="Google Shape;444;p62"/>
          <p:cNvSpPr txBox="1"/>
          <p:nvPr/>
        </p:nvSpPr>
        <p:spPr>
          <a:xfrm>
            <a:off x="2229733" y="10142967"/>
            <a:ext cx="1630500" cy="574500"/>
          </a:xfrm>
          <a:prstGeom prst="rect">
            <a:avLst/>
          </a:prstGeom>
          <a:noFill/>
          <a:ln>
            <a:noFill/>
          </a:ln>
        </p:spPr>
        <p:txBody>
          <a:bodyPr spcFirstLastPara="1" wrap="square" lIns="0" tIns="243800" rIns="0" bIns="243800" anchor="ctr" anchorCtr="0">
            <a:noAutofit/>
          </a:bodyPr>
          <a:lstStyle/>
          <a:p>
            <a:pPr marL="0" lvl="0" indent="0" algn="ctr" rtl="0">
              <a:spcBef>
                <a:spcPts val="0"/>
              </a:spcBef>
              <a:spcAft>
                <a:spcPts val="0"/>
              </a:spcAft>
              <a:buNone/>
            </a:pPr>
            <a:r>
              <a:rPr lang="en-US" sz="2700">
                <a:solidFill>
                  <a:srgbClr val="546979"/>
                </a:solidFill>
                <a:latin typeface="Helvetica Neue"/>
                <a:ea typeface="Helvetica Neue"/>
                <a:cs typeface="Helvetica Neue"/>
                <a:sym typeface="Helvetica Neue"/>
              </a:rPr>
              <a:t>Risk Teams</a:t>
            </a:r>
            <a:endParaRPr sz="2700">
              <a:solidFill>
                <a:srgbClr val="546979"/>
              </a:solidFill>
              <a:latin typeface="Helvetica Neue"/>
              <a:ea typeface="Helvetica Neue"/>
              <a:cs typeface="Helvetica Neue"/>
              <a:sym typeface="Helvetica Neue"/>
            </a:endParaRPr>
          </a:p>
        </p:txBody>
      </p:sp>
      <p:sp>
        <p:nvSpPr>
          <p:cNvPr id="445" name="Google Shape;445;p62"/>
          <p:cNvSpPr txBox="1">
            <a:spLocks noGrp="1"/>
          </p:cNvSpPr>
          <p:nvPr>
            <p:ph type="sldNum" idx="12"/>
          </p:nvPr>
        </p:nvSpPr>
        <p:spPr>
          <a:xfrm>
            <a:off x="21771142" y="12197061"/>
            <a:ext cx="898500" cy="894300"/>
          </a:xfrm>
          <a:prstGeom prst="rect">
            <a:avLst/>
          </a:prstGeom>
        </p:spPr>
        <p:txBody>
          <a:bodyPr spcFirstLastPara="1" wrap="square" lIns="243725" tIns="243725" rIns="243725" bIns="243725" anchor="ctr" anchorCtr="0">
            <a:noAutofit/>
          </a:bodyPr>
          <a:lstStyle/>
          <a:p>
            <a:pPr marL="0" lvl="0" indent="0" algn="r" rtl="0">
              <a:spcBef>
                <a:spcPts val="0"/>
              </a:spcBef>
              <a:spcAft>
                <a:spcPts val="0"/>
              </a:spcAft>
              <a:buClr>
                <a:srgbClr val="737373"/>
              </a:buClr>
              <a:buSzPts val="2700"/>
              <a:buFont typeface="Helvetica Neue"/>
              <a:buNone/>
            </a:pPr>
            <a:fld id="{00000000-1234-1234-1234-123412341234}" type="slidenum">
              <a:rPr lang="en-US"/>
              <a:t>41</a:t>
            </a:fld>
            <a:endParaRPr/>
          </a:p>
        </p:txBody>
      </p:sp>
      <p:sp>
        <p:nvSpPr>
          <p:cNvPr id="446" name="Google Shape;446;p62"/>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p>
            <a:pPr marL="0" lvl="0" indent="0" algn="r" rtl="0">
              <a:spcBef>
                <a:spcPts val="5900"/>
              </a:spcBef>
              <a:spcAft>
                <a:spcPts val="0"/>
              </a:spcAft>
              <a:buNone/>
            </a:pPr>
            <a:r>
              <a:rPr lang="en-US"/>
              <a:t>2</a:t>
            </a:r>
            <a:endParaRPr/>
          </a:p>
        </p:txBody>
      </p:sp>
      <p:pic>
        <p:nvPicPr>
          <p:cNvPr id="447" name="Google Shape;447;p62"/>
          <p:cNvPicPr preferRelativeResize="0"/>
          <p:nvPr/>
        </p:nvPicPr>
        <p:blipFill>
          <a:blip r:embed="rId13">
            <a:alphaModFix/>
          </a:blip>
          <a:stretch>
            <a:fillRect/>
          </a:stretch>
        </p:blipFill>
        <p:spPr>
          <a:xfrm>
            <a:off x="18528733" y="7939733"/>
            <a:ext cx="1060935" cy="10609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sp>
        <p:nvSpPr>
          <p:cNvPr id="452" name="Google Shape;452;p63"/>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p>
            <a:pPr marL="0" lvl="0" indent="0" algn="l" rtl="0">
              <a:spcBef>
                <a:spcPts val="0"/>
              </a:spcBef>
              <a:spcAft>
                <a:spcPts val="0"/>
              </a:spcAft>
              <a:buClr>
                <a:srgbClr val="FFFFFF"/>
              </a:buClr>
              <a:buSzPts val="8500"/>
              <a:buFont typeface="Helvetica Neue"/>
              <a:buNone/>
            </a:pPr>
            <a:r>
              <a:rPr lang="en-US" sz="6400"/>
              <a:t>System Interaction Actors</a:t>
            </a:r>
            <a:endParaRPr sz="6400"/>
          </a:p>
        </p:txBody>
      </p:sp>
      <p:sp>
        <p:nvSpPr>
          <p:cNvPr id="453" name="Google Shape;453;p63"/>
          <p:cNvSpPr txBox="1">
            <a:spLocks noGrp="1"/>
          </p:cNvSpPr>
          <p:nvPr>
            <p:ph type="sldNum" idx="12"/>
          </p:nvPr>
        </p:nvSpPr>
        <p:spPr>
          <a:xfrm>
            <a:off x="21771142" y="12197061"/>
            <a:ext cx="898500" cy="894300"/>
          </a:xfrm>
          <a:prstGeom prst="rect">
            <a:avLst/>
          </a:prstGeom>
        </p:spPr>
        <p:txBody>
          <a:bodyPr spcFirstLastPara="1" wrap="square" lIns="243725" tIns="243725" rIns="243725" bIns="243725"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454" name="Google Shape;454;p63"/>
          <p:cNvSpPr txBox="1"/>
          <p:nvPr/>
        </p:nvSpPr>
        <p:spPr>
          <a:xfrm>
            <a:off x="1258400" y="3048000"/>
            <a:ext cx="5836800" cy="1251300"/>
          </a:xfrm>
          <a:prstGeom prst="rect">
            <a:avLst/>
          </a:prstGeom>
          <a:noFill/>
          <a:ln>
            <a:noFill/>
          </a:ln>
        </p:spPr>
        <p:txBody>
          <a:bodyPr spcFirstLastPara="1" wrap="square" lIns="243800" tIns="243800" rIns="243800" bIns="243800" anchor="t" anchorCtr="0">
            <a:noAutofit/>
          </a:bodyPr>
          <a:lstStyle/>
          <a:p>
            <a:pPr marL="0" lvl="0" indent="0" algn="l" rtl="0">
              <a:spcBef>
                <a:spcPts val="0"/>
              </a:spcBef>
              <a:spcAft>
                <a:spcPts val="0"/>
              </a:spcAft>
              <a:buNone/>
            </a:pPr>
            <a:r>
              <a:rPr lang="en-US" sz="4300" b="1">
                <a:solidFill>
                  <a:srgbClr val="343442"/>
                </a:solidFill>
                <a:latin typeface="Open Sans"/>
                <a:ea typeface="Open Sans"/>
                <a:cs typeface="Open Sans"/>
                <a:sym typeface="Open Sans"/>
              </a:rPr>
              <a:t>User</a:t>
            </a:r>
            <a:endParaRPr sz="4300" b="1">
              <a:solidFill>
                <a:srgbClr val="343442"/>
              </a:solidFill>
              <a:latin typeface="Open Sans"/>
              <a:ea typeface="Open Sans"/>
              <a:cs typeface="Open Sans"/>
              <a:sym typeface="Open Sans"/>
            </a:endParaRPr>
          </a:p>
        </p:txBody>
      </p:sp>
      <p:sp>
        <p:nvSpPr>
          <p:cNvPr id="455" name="Google Shape;455;p63"/>
          <p:cNvSpPr txBox="1"/>
          <p:nvPr/>
        </p:nvSpPr>
        <p:spPr>
          <a:xfrm>
            <a:off x="1282600" y="4202800"/>
            <a:ext cx="10365600" cy="7994400"/>
          </a:xfrm>
          <a:prstGeom prst="rect">
            <a:avLst/>
          </a:prstGeom>
          <a:noFill/>
          <a:ln>
            <a:noFill/>
          </a:ln>
        </p:spPr>
        <p:txBody>
          <a:bodyPr spcFirstLastPara="1" wrap="square" lIns="243800" tIns="243800" rIns="243800" bIns="243800" anchor="t" anchorCtr="0">
            <a:noAutofit/>
          </a:bodyPr>
          <a:lstStyle/>
          <a:p>
            <a:pPr marL="1219200" lvl="0" indent="-812800" algn="l" rtl="0">
              <a:lnSpc>
                <a:spcPct val="115000"/>
              </a:lnSpc>
              <a:spcBef>
                <a:spcPts val="0"/>
              </a:spcBef>
              <a:spcAft>
                <a:spcPts val="0"/>
              </a:spcAft>
              <a:buClr>
                <a:srgbClr val="1AAB9B"/>
              </a:buClr>
              <a:buSzPts val="3200"/>
              <a:buFont typeface="Open Sans SemiBold"/>
              <a:buChar char="●"/>
            </a:pPr>
            <a:r>
              <a:rPr lang="en-US" sz="3200">
                <a:solidFill>
                  <a:srgbClr val="1AAB9B"/>
                </a:solidFill>
                <a:latin typeface="Open Sans SemiBold"/>
                <a:ea typeface="Open Sans SemiBold"/>
                <a:cs typeface="Open Sans SemiBold"/>
                <a:sym typeface="Open Sans SemiBold"/>
              </a:rPr>
              <a:t>Dai Holders</a:t>
            </a:r>
            <a:endParaRPr sz="3200">
              <a:solidFill>
                <a:srgbClr val="1AAB9B"/>
              </a:solidFill>
              <a:latin typeface="Open Sans SemiBold"/>
              <a:ea typeface="Open Sans SemiBold"/>
              <a:cs typeface="Open Sans SemiBold"/>
              <a:sym typeface="Open Sans SemiBold"/>
            </a:endParaRPr>
          </a:p>
          <a:p>
            <a:pPr marL="2438400" lvl="1" indent="-812800" algn="l" rtl="0">
              <a:lnSpc>
                <a:spcPct val="115000"/>
              </a:lnSpc>
              <a:spcBef>
                <a:spcPts val="270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Basic - No additional knowledge to own Dai</a:t>
            </a:r>
            <a:endParaRPr sz="3200">
              <a:solidFill>
                <a:srgbClr val="343442"/>
              </a:solidFill>
              <a:latin typeface="Open Sans"/>
              <a:ea typeface="Open Sans"/>
              <a:cs typeface="Open Sans"/>
              <a:sym typeface="Open Sans"/>
            </a:endParaRPr>
          </a:p>
          <a:p>
            <a:pPr marL="2438400" lvl="1" indent="-812800" algn="l" rtl="0">
              <a:lnSpc>
                <a:spcPct val="115000"/>
              </a:lnSpc>
              <a:spcBef>
                <a:spcPts val="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Stability Seekers; Consumer; Businesses</a:t>
            </a:r>
            <a:endParaRPr sz="3200">
              <a:solidFill>
                <a:srgbClr val="343442"/>
              </a:solidFill>
              <a:latin typeface="Open Sans"/>
              <a:ea typeface="Open Sans"/>
              <a:cs typeface="Open Sans"/>
              <a:sym typeface="Open Sans"/>
            </a:endParaRPr>
          </a:p>
          <a:p>
            <a:pPr marL="1219200" lvl="0" indent="-812800" algn="l" rtl="0">
              <a:lnSpc>
                <a:spcPct val="115000"/>
              </a:lnSpc>
              <a:spcBef>
                <a:spcPts val="2700"/>
              </a:spcBef>
              <a:spcAft>
                <a:spcPts val="0"/>
              </a:spcAft>
              <a:buClr>
                <a:srgbClr val="1AAB9B"/>
              </a:buClr>
              <a:buSzPts val="3200"/>
              <a:buFont typeface="Open Sans SemiBold"/>
              <a:buChar char="●"/>
            </a:pPr>
            <a:r>
              <a:rPr lang="en-US" sz="3200">
                <a:solidFill>
                  <a:srgbClr val="1AAB9B"/>
                </a:solidFill>
                <a:latin typeface="Open Sans SemiBold"/>
                <a:ea typeface="Open Sans SemiBold"/>
                <a:cs typeface="Open Sans SemiBold"/>
                <a:sym typeface="Open Sans SemiBold"/>
              </a:rPr>
              <a:t>Vault Owners</a:t>
            </a:r>
            <a:endParaRPr sz="3200">
              <a:solidFill>
                <a:srgbClr val="1AAB9B"/>
              </a:solidFill>
              <a:latin typeface="Open Sans SemiBold"/>
              <a:ea typeface="Open Sans SemiBold"/>
              <a:cs typeface="Open Sans SemiBold"/>
              <a:sym typeface="Open Sans SemiBold"/>
            </a:endParaRPr>
          </a:p>
          <a:p>
            <a:pPr marL="2438400" lvl="1" indent="-812800" algn="l" rtl="0">
              <a:lnSpc>
                <a:spcPct val="115000"/>
              </a:lnSpc>
              <a:spcBef>
                <a:spcPts val="270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Intermediate - Some knowledge</a:t>
            </a:r>
            <a:endParaRPr sz="3200">
              <a:solidFill>
                <a:srgbClr val="343442"/>
              </a:solidFill>
              <a:latin typeface="Open Sans"/>
              <a:ea typeface="Open Sans"/>
              <a:cs typeface="Open Sans"/>
              <a:sym typeface="Open Sans"/>
            </a:endParaRPr>
          </a:p>
          <a:p>
            <a:pPr marL="2438400" lvl="1" indent="-812800" algn="l" rtl="0">
              <a:lnSpc>
                <a:spcPct val="115000"/>
              </a:lnSpc>
              <a:spcBef>
                <a:spcPts val="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Risk Seekers; Speculators; Borrowers</a:t>
            </a:r>
            <a:endParaRPr sz="3700">
              <a:solidFill>
                <a:srgbClr val="343442"/>
              </a:solidFill>
              <a:latin typeface="Open Sans"/>
              <a:ea typeface="Open Sans"/>
              <a:cs typeface="Open Sans"/>
              <a:sym typeface="Open Sans"/>
            </a:endParaRPr>
          </a:p>
        </p:txBody>
      </p:sp>
      <p:sp>
        <p:nvSpPr>
          <p:cNvPr id="456" name="Google Shape;456;p63"/>
          <p:cNvSpPr txBox="1"/>
          <p:nvPr/>
        </p:nvSpPr>
        <p:spPr>
          <a:xfrm>
            <a:off x="12794200" y="3048000"/>
            <a:ext cx="5836800" cy="1251300"/>
          </a:xfrm>
          <a:prstGeom prst="rect">
            <a:avLst/>
          </a:prstGeom>
          <a:noFill/>
          <a:ln>
            <a:noFill/>
          </a:ln>
        </p:spPr>
        <p:txBody>
          <a:bodyPr spcFirstLastPara="1" wrap="square" lIns="243800" tIns="243800" rIns="243800" bIns="243800" anchor="t" anchorCtr="0">
            <a:noAutofit/>
          </a:bodyPr>
          <a:lstStyle/>
          <a:p>
            <a:pPr marL="0" lvl="0" indent="0" algn="l" rtl="0">
              <a:spcBef>
                <a:spcPts val="0"/>
              </a:spcBef>
              <a:spcAft>
                <a:spcPts val="0"/>
              </a:spcAft>
              <a:buNone/>
            </a:pPr>
            <a:r>
              <a:rPr lang="en-US" sz="4300" b="1">
                <a:solidFill>
                  <a:srgbClr val="343442"/>
                </a:solidFill>
                <a:latin typeface="Open Sans"/>
                <a:ea typeface="Open Sans"/>
                <a:cs typeface="Open Sans"/>
                <a:sym typeface="Open Sans"/>
              </a:rPr>
              <a:t>Governor</a:t>
            </a:r>
            <a:endParaRPr sz="4300" b="1">
              <a:solidFill>
                <a:srgbClr val="343442"/>
              </a:solidFill>
              <a:latin typeface="Open Sans"/>
              <a:ea typeface="Open Sans"/>
              <a:cs typeface="Open Sans"/>
              <a:sym typeface="Open Sans"/>
            </a:endParaRPr>
          </a:p>
        </p:txBody>
      </p:sp>
      <p:sp>
        <p:nvSpPr>
          <p:cNvPr id="457" name="Google Shape;457;p63"/>
          <p:cNvSpPr txBox="1"/>
          <p:nvPr/>
        </p:nvSpPr>
        <p:spPr>
          <a:xfrm>
            <a:off x="12818400" y="4202800"/>
            <a:ext cx="10365600" cy="7994400"/>
          </a:xfrm>
          <a:prstGeom prst="rect">
            <a:avLst/>
          </a:prstGeom>
          <a:noFill/>
          <a:ln>
            <a:noFill/>
          </a:ln>
        </p:spPr>
        <p:txBody>
          <a:bodyPr spcFirstLastPara="1" wrap="square" lIns="243800" tIns="243800" rIns="243800" bIns="243800" anchor="t" anchorCtr="0">
            <a:noAutofit/>
          </a:bodyPr>
          <a:lstStyle/>
          <a:p>
            <a:pPr marL="1219200" lvl="0" indent="-812800" algn="l" rtl="0">
              <a:lnSpc>
                <a:spcPct val="115000"/>
              </a:lnSpc>
              <a:spcBef>
                <a:spcPts val="0"/>
              </a:spcBef>
              <a:spcAft>
                <a:spcPts val="0"/>
              </a:spcAft>
              <a:buClr>
                <a:srgbClr val="1AAB9B"/>
              </a:buClr>
              <a:buSzPts val="3200"/>
              <a:buFont typeface="Open Sans SemiBold"/>
              <a:buChar char="●"/>
            </a:pPr>
            <a:r>
              <a:rPr lang="en-US" sz="3200">
                <a:solidFill>
                  <a:srgbClr val="1AAB9B"/>
                </a:solidFill>
                <a:latin typeface="Open Sans SemiBold"/>
                <a:ea typeface="Open Sans SemiBold"/>
                <a:cs typeface="Open Sans SemiBold"/>
                <a:sym typeface="Open Sans SemiBold"/>
              </a:rPr>
              <a:t>MKR Holders</a:t>
            </a:r>
            <a:endParaRPr sz="3200">
              <a:solidFill>
                <a:srgbClr val="1AAB9B"/>
              </a:solidFill>
              <a:latin typeface="Open Sans SemiBold"/>
              <a:ea typeface="Open Sans SemiBold"/>
              <a:cs typeface="Open Sans SemiBold"/>
              <a:sym typeface="Open Sans SemiBold"/>
            </a:endParaRPr>
          </a:p>
          <a:p>
            <a:pPr marL="2438400" lvl="1" indent="-812800" algn="l" rtl="0">
              <a:lnSpc>
                <a:spcPct val="115000"/>
              </a:lnSpc>
              <a:spcBef>
                <a:spcPts val="270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Advanced - Extensive knowledge</a:t>
            </a:r>
            <a:endParaRPr sz="3200">
              <a:solidFill>
                <a:srgbClr val="343442"/>
              </a:solidFill>
              <a:latin typeface="Open Sans"/>
              <a:ea typeface="Open Sans"/>
              <a:cs typeface="Open Sans"/>
              <a:sym typeface="Open Sans"/>
            </a:endParaRPr>
          </a:p>
          <a:p>
            <a:pPr marL="2438400" lvl="1" indent="-812800" algn="l" rtl="0">
              <a:lnSpc>
                <a:spcPct val="115000"/>
              </a:lnSpc>
              <a:spcBef>
                <a:spcPts val="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Monitor, partake, and vote on upgrades/changes in the Maker Protocol</a:t>
            </a:r>
            <a:endParaRPr sz="3200">
              <a:solidFill>
                <a:srgbClr val="343442"/>
              </a:solidFill>
              <a:latin typeface="Open Sans"/>
              <a:ea typeface="Open Sans"/>
              <a:cs typeface="Open Sans"/>
              <a:sym typeface="Open Sans"/>
            </a:endParaRPr>
          </a:p>
          <a:p>
            <a:pPr marL="1219200" lvl="0" indent="-812800" algn="l" rtl="0">
              <a:lnSpc>
                <a:spcPct val="115000"/>
              </a:lnSpc>
              <a:spcBef>
                <a:spcPts val="2700"/>
              </a:spcBef>
              <a:spcAft>
                <a:spcPts val="0"/>
              </a:spcAft>
              <a:buClr>
                <a:srgbClr val="1AAB9B"/>
              </a:buClr>
              <a:buSzPts val="3200"/>
              <a:buFont typeface="Open Sans SemiBold"/>
              <a:buChar char="●"/>
            </a:pPr>
            <a:r>
              <a:rPr lang="en-US" sz="3200">
                <a:solidFill>
                  <a:srgbClr val="1AAB9B"/>
                </a:solidFill>
                <a:latin typeface="Open Sans SemiBold"/>
                <a:ea typeface="Open Sans SemiBold"/>
                <a:cs typeface="Open Sans SemiBold"/>
                <a:sym typeface="Open Sans SemiBold"/>
              </a:rPr>
              <a:t>Risk Teams</a:t>
            </a:r>
            <a:endParaRPr sz="3200">
              <a:solidFill>
                <a:srgbClr val="1AAB9B"/>
              </a:solidFill>
              <a:latin typeface="Open Sans SemiBold"/>
              <a:ea typeface="Open Sans SemiBold"/>
              <a:cs typeface="Open Sans SemiBold"/>
              <a:sym typeface="Open Sans SemiBold"/>
            </a:endParaRPr>
          </a:p>
          <a:p>
            <a:pPr marL="2438400" lvl="1" indent="-812800" algn="l" rtl="0">
              <a:lnSpc>
                <a:spcPct val="115000"/>
              </a:lnSpc>
              <a:spcBef>
                <a:spcPts val="270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Advanced - Extensive knowledge</a:t>
            </a:r>
            <a:endParaRPr sz="3200">
              <a:solidFill>
                <a:srgbClr val="343442"/>
              </a:solidFill>
              <a:latin typeface="Open Sans"/>
              <a:ea typeface="Open Sans"/>
              <a:cs typeface="Open Sans"/>
              <a:sym typeface="Open Sans"/>
            </a:endParaRPr>
          </a:p>
          <a:p>
            <a:pPr marL="2438400" lvl="1" indent="-812800" algn="l" rtl="0">
              <a:lnSpc>
                <a:spcPct val="115000"/>
              </a:lnSpc>
              <a:spcBef>
                <a:spcPts val="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Collect/compile relevant data and develop risk models, assessed by MKR Holders</a:t>
            </a:r>
            <a:endParaRPr sz="3200">
              <a:solidFill>
                <a:srgbClr val="343442"/>
              </a:solidFill>
              <a:latin typeface="Open Sans"/>
              <a:ea typeface="Open Sans"/>
              <a:cs typeface="Open Sans"/>
              <a:sym typeface="Open Sans"/>
            </a:endParaRPr>
          </a:p>
        </p:txBody>
      </p:sp>
      <p:sp>
        <p:nvSpPr>
          <p:cNvPr id="458" name="Google Shape;458;p63"/>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p>
            <a:pPr marL="0" lvl="0" indent="0" algn="r" rtl="0">
              <a:spcBef>
                <a:spcPts val="5900"/>
              </a:spcBef>
              <a:spcAft>
                <a:spcPts val="0"/>
              </a:spcAft>
              <a:buNone/>
            </a:pPr>
            <a:r>
              <a:rPr lang="en-US"/>
              <a:t>2</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2"/>
        <p:cNvGrpSpPr/>
        <p:nvPr/>
      </p:nvGrpSpPr>
      <p:grpSpPr>
        <a:xfrm>
          <a:off x="0" y="0"/>
          <a:ext cx="0" cy="0"/>
          <a:chOff x="0" y="0"/>
          <a:chExt cx="0" cy="0"/>
        </a:xfrm>
      </p:grpSpPr>
      <p:sp>
        <p:nvSpPr>
          <p:cNvPr id="463" name="Google Shape;463;p64"/>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p>
            <a:pPr marL="0" lvl="0" indent="0" algn="l" rtl="0">
              <a:spcBef>
                <a:spcPts val="0"/>
              </a:spcBef>
              <a:spcAft>
                <a:spcPts val="0"/>
              </a:spcAft>
              <a:buClr>
                <a:srgbClr val="FFFFFF"/>
              </a:buClr>
              <a:buSzPts val="8500"/>
              <a:buFont typeface="Helvetica Neue"/>
              <a:buNone/>
            </a:pPr>
            <a:r>
              <a:rPr lang="en-US" sz="6400"/>
              <a:t>System Interaction Actors</a:t>
            </a:r>
            <a:endParaRPr sz="6400"/>
          </a:p>
        </p:txBody>
      </p:sp>
      <p:sp>
        <p:nvSpPr>
          <p:cNvPr id="464" name="Google Shape;464;p64"/>
          <p:cNvSpPr txBox="1">
            <a:spLocks noGrp="1"/>
          </p:cNvSpPr>
          <p:nvPr>
            <p:ph type="sldNum" idx="12"/>
          </p:nvPr>
        </p:nvSpPr>
        <p:spPr>
          <a:xfrm>
            <a:off x="21771142" y="12197061"/>
            <a:ext cx="898500" cy="894300"/>
          </a:xfrm>
          <a:prstGeom prst="rect">
            <a:avLst/>
          </a:prstGeom>
        </p:spPr>
        <p:txBody>
          <a:bodyPr spcFirstLastPara="1" wrap="square" lIns="243725" tIns="243725" rIns="243725" bIns="243725"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465" name="Google Shape;465;p64"/>
          <p:cNvSpPr txBox="1"/>
          <p:nvPr/>
        </p:nvSpPr>
        <p:spPr>
          <a:xfrm>
            <a:off x="1258400" y="3048000"/>
            <a:ext cx="5836800" cy="1251300"/>
          </a:xfrm>
          <a:prstGeom prst="rect">
            <a:avLst/>
          </a:prstGeom>
          <a:noFill/>
          <a:ln>
            <a:noFill/>
          </a:ln>
        </p:spPr>
        <p:txBody>
          <a:bodyPr spcFirstLastPara="1" wrap="square" lIns="243800" tIns="243800" rIns="243800" bIns="243800" anchor="t" anchorCtr="0">
            <a:noAutofit/>
          </a:bodyPr>
          <a:lstStyle/>
          <a:p>
            <a:pPr marL="0" lvl="0" indent="0" algn="l" rtl="0">
              <a:spcBef>
                <a:spcPts val="0"/>
              </a:spcBef>
              <a:spcAft>
                <a:spcPts val="0"/>
              </a:spcAft>
              <a:buNone/>
            </a:pPr>
            <a:r>
              <a:rPr lang="en-US" sz="4300" b="1">
                <a:solidFill>
                  <a:srgbClr val="343442"/>
                </a:solidFill>
                <a:latin typeface="Open Sans"/>
                <a:ea typeface="Open Sans"/>
                <a:cs typeface="Open Sans"/>
                <a:sym typeface="Open Sans"/>
              </a:rPr>
              <a:t>Maintainer</a:t>
            </a:r>
            <a:endParaRPr sz="4300" b="1">
              <a:solidFill>
                <a:srgbClr val="343442"/>
              </a:solidFill>
              <a:latin typeface="Open Sans"/>
              <a:ea typeface="Open Sans"/>
              <a:cs typeface="Open Sans"/>
              <a:sym typeface="Open Sans"/>
            </a:endParaRPr>
          </a:p>
        </p:txBody>
      </p:sp>
      <p:sp>
        <p:nvSpPr>
          <p:cNvPr id="466" name="Google Shape;466;p64"/>
          <p:cNvSpPr txBox="1"/>
          <p:nvPr/>
        </p:nvSpPr>
        <p:spPr>
          <a:xfrm>
            <a:off x="1282600" y="4202800"/>
            <a:ext cx="10365600" cy="7994400"/>
          </a:xfrm>
          <a:prstGeom prst="rect">
            <a:avLst/>
          </a:prstGeom>
          <a:noFill/>
          <a:ln>
            <a:noFill/>
          </a:ln>
        </p:spPr>
        <p:txBody>
          <a:bodyPr spcFirstLastPara="1" wrap="square" lIns="243800" tIns="243800" rIns="243800" bIns="243800" anchor="t" anchorCtr="0">
            <a:noAutofit/>
          </a:bodyPr>
          <a:lstStyle/>
          <a:p>
            <a:pPr marL="1219200" lvl="0" indent="-812800" algn="l" rtl="0">
              <a:lnSpc>
                <a:spcPct val="115000"/>
              </a:lnSpc>
              <a:spcBef>
                <a:spcPts val="0"/>
              </a:spcBef>
              <a:spcAft>
                <a:spcPts val="0"/>
              </a:spcAft>
              <a:buClr>
                <a:srgbClr val="1AAB9B"/>
              </a:buClr>
              <a:buSzPts val="3200"/>
              <a:buFont typeface="Open Sans SemiBold"/>
              <a:buChar char="●"/>
            </a:pPr>
            <a:r>
              <a:rPr lang="en-US" sz="3200">
                <a:solidFill>
                  <a:srgbClr val="1AAB9B"/>
                </a:solidFill>
                <a:latin typeface="Open Sans SemiBold"/>
                <a:ea typeface="Open Sans SemiBold"/>
                <a:cs typeface="Open Sans SemiBold"/>
                <a:sym typeface="Open Sans SemiBold"/>
              </a:rPr>
              <a:t>Developers</a:t>
            </a:r>
            <a:endParaRPr sz="3200">
              <a:solidFill>
                <a:srgbClr val="1AAB9B"/>
              </a:solidFill>
              <a:latin typeface="Open Sans SemiBold"/>
              <a:ea typeface="Open Sans SemiBold"/>
              <a:cs typeface="Open Sans SemiBold"/>
              <a:sym typeface="Open Sans SemiBold"/>
            </a:endParaRPr>
          </a:p>
          <a:p>
            <a:pPr marL="2438400" lvl="1" indent="-812800" algn="l" rtl="0">
              <a:lnSpc>
                <a:spcPct val="115000"/>
              </a:lnSpc>
              <a:spcBef>
                <a:spcPts val="270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Basic - No additional knowledge to own Dai</a:t>
            </a:r>
            <a:endParaRPr sz="3200">
              <a:solidFill>
                <a:srgbClr val="343442"/>
              </a:solidFill>
              <a:latin typeface="Open Sans"/>
              <a:ea typeface="Open Sans"/>
              <a:cs typeface="Open Sans"/>
              <a:sym typeface="Open Sans"/>
            </a:endParaRPr>
          </a:p>
          <a:p>
            <a:pPr marL="2438400" lvl="1" indent="-812800" algn="l" rtl="0">
              <a:lnSpc>
                <a:spcPct val="115000"/>
              </a:lnSpc>
              <a:spcBef>
                <a:spcPts val="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Stability Seekers; Consumer; Businesses</a:t>
            </a:r>
            <a:endParaRPr sz="3200">
              <a:solidFill>
                <a:srgbClr val="343442"/>
              </a:solidFill>
              <a:latin typeface="Open Sans"/>
              <a:ea typeface="Open Sans"/>
              <a:cs typeface="Open Sans"/>
              <a:sym typeface="Open Sans"/>
            </a:endParaRPr>
          </a:p>
          <a:p>
            <a:pPr marL="1219200" lvl="0" indent="-812800" algn="l" rtl="0">
              <a:lnSpc>
                <a:spcPct val="115000"/>
              </a:lnSpc>
              <a:spcBef>
                <a:spcPts val="2700"/>
              </a:spcBef>
              <a:spcAft>
                <a:spcPts val="0"/>
              </a:spcAft>
              <a:buClr>
                <a:srgbClr val="1AAB9B"/>
              </a:buClr>
              <a:buSzPts val="3200"/>
              <a:buFont typeface="Open Sans SemiBold"/>
              <a:buChar char="●"/>
            </a:pPr>
            <a:r>
              <a:rPr lang="en-US" sz="3200">
                <a:solidFill>
                  <a:srgbClr val="1AAB9B"/>
                </a:solidFill>
                <a:latin typeface="Open Sans SemiBold"/>
                <a:ea typeface="Open Sans SemiBold"/>
                <a:cs typeface="Open Sans SemiBold"/>
                <a:sym typeface="Open Sans SemiBold"/>
              </a:rPr>
              <a:t>Oracles</a:t>
            </a:r>
            <a:endParaRPr sz="3200">
              <a:solidFill>
                <a:srgbClr val="1AAB9B"/>
              </a:solidFill>
              <a:latin typeface="Open Sans SemiBold"/>
              <a:ea typeface="Open Sans SemiBold"/>
              <a:cs typeface="Open Sans SemiBold"/>
              <a:sym typeface="Open Sans SemiBold"/>
            </a:endParaRPr>
          </a:p>
          <a:p>
            <a:pPr marL="2438400" lvl="1" indent="-812800" algn="l" rtl="0">
              <a:lnSpc>
                <a:spcPct val="115000"/>
              </a:lnSpc>
              <a:spcBef>
                <a:spcPts val="270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Intermediate - Some knowledge</a:t>
            </a:r>
            <a:endParaRPr sz="3200">
              <a:solidFill>
                <a:srgbClr val="343442"/>
              </a:solidFill>
              <a:latin typeface="Open Sans"/>
              <a:ea typeface="Open Sans"/>
              <a:cs typeface="Open Sans"/>
              <a:sym typeface="Open Sans"/>
            </a:endParaRPr>
          </a:p>
          <a:p>
            <a:pPr marL="2438400" lvl="1" indent="-812800" algn="l" rtl="0">
              <a:lnSpc>
                <a:spcPct val="115000"/>
              </a:lnSpc>
              <a:spcBef>
                <a:spcPts val="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Risk Seekers; Speculators; Borrowers</a:t>
            </a:r>
            <a:endParaRPr sz="3200">
              <a:solidFill>
                <a:srgbClr val="343442"/>
              </a:solidFill>
              <a:latin typeface="Open Sans"/>
              <a:ea typeface="Open Sans"/>
              <a:cs typeface="Open Sans"/>
              <a:sym typeface="Open Sans"/>
            </a:endParaRPr>
          </a:p>
          <a:p>
            <a:pPr marL="0" lvl="0" indent="0" algn="l" rtl="0">
              <a:lnSpc>
                <a:spcPct val="115000"/>
              </a:lnSpc>
              <a:spcBef>
                <a:spcPts val="0"/>
              </a:spcBef>
              <a:spcAft>
                <a:spcPts val="0"/>
              </a:spcAft>
              <a:buNone/>
            </a:pPr>
            <a:endParaRPr sz="3200">
              <a:solidFill>
                <a:srgbClr val="1AAB9B"/>
              </a:solidFill>
              <a:latin typeface="Open Sans SemiBold"/>
              <a:ea typeface="Open Sans SemiBold"/>
              <a:cs typeface="Open Sans SemiBold"/>
              <a:sym typeface="Open Sans SemiBold"/>
            </a:endParaRPr>
          </a:p>
          <a:p>
            <a:pPr marL="1219200" lvl="0" indent="-812800" algn="l" rtl="0">
              <a:lnSpc>
                <a:spcPct val="115000"/>
              </a:lnSpc>
              <a:spcBef>
                <a:spcPts val="0"/>
              </a:spcBef>
              <a:spcAft>
                <a:spcPts val="0"/>
              </a:spcAft>
              <a:buClr>
                <a:srgbClr val="1AAB9B"/>
              </a:buClr>
              <a:buSzPts val="3200"/>
              <a:buFont typeface="Open Sans SemiBold"/>
              <a:buChar char="●"/>
            </a:pPr>
            <a:r>
              <a:rPr lang="en-US" sz="3200">
                <a:solidFill>
                  <a:srgbClr val="1AAB9B"/>
                </a:solidFill>
                <a:latin typeface="Open Sans SemiBold"/>
                <a:ea typeface="Open Sans SemiBold"/>
                <a:cs typeface="Open Sans SemiBold"/>
                <a:sym typeface="Open Sans SemiBold"/>
              </a:rPr>
              <a:t>Keepers</a:t>
            </a:r>
            <a:endParaRPr sz="3200">
              <a:solidFill>
                <a:srgbClr val="1AAB9B"/>
              </a:solidFill>
              <a:latin typeface="Open Sans SemiBold"/>
              <a:ea typeface="Open Sans SemiBold"/>
              <a:cs typeface="Open Sans SemiBold"/>
              <a:sym typeface="Open Sans SemiBold"/>
            </a:endParaRPr>
          </a:p>
          <a:p>
            <a:pPr marL="2438400" lvl="1" indent="-812800" algn="l" rtl="0">
              <a:lnSpc>
                <a:spcPct val="115000"/>
              </a:lnSpc>
              <a:spcBef>
                <a:spcPts val="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Intermediate - Some knowledge</a:t>
            </a:r>
            <a:endParaRPr sz="3200">
              <a:solidFill>
                <a:srgbClr val="343442"/>
              </a:solidFill>
              <a:latin typeface="Open Sans"/>
              <a:ea typeface="Open Sans"/>
              <a:cs typeface="Open Sans"/>
              <a:sym typeface="Open Sans"/>
            </a:endParaRPr>
          </a:p>
          <a:p>
            <a:pPr marL="2438400" lvl="1" indent="-812800" algn="l" rtl="0">
              <a:lnSpc>
                <a:spcPct val="115000"/>
              </a:lnSpc>
              <a:spcBef>
                <a:spcPts val="0"/>
              </a:spcBef>
              <a:spcAft>
                <a:spcPts val="0"/>
              </a:spcAft>
              <a:buClr>
                <a:srgbClr val="343442"/>
              </a:buClr>
              <a:buSzPts val="3200"/>
              <a:buFont typeface="Open Sans"/>
              <a:buChar char="○"/>
            </a:pPr>
            <a:r>
              <a:rPr lang="en-US" sz="3200">
                <a:solidFill>
                  <a:srgbClr val="343442"/>
                </a:solidFill>
                <a:latin typeface="Open Sans"/>
                <a:ea typeface="Open Sans"/>
                <a:cs typeface="Open Sans"/>
                <a:sym typeface="Open Sans"/>
              </a:rPr>
              <a:t>Risk Seekers; Speculators; Borrowers	</a:t>
            </a:r>
            <a:r>
              <a:rPr lang="en-US" sz="3200">
                <a:solidFill>
                  <a:srgbClr val="343442"/>
                </a:solidFill>
                <a:latin typeface="Open Sans SemiBold"/>
                <a:ea typeface="Open Sans SemiBold"/>
                <a:cs typeface="Open Sans SemiBold"/>
                <a:sym typeface="Open Sans SemiBold"/>
              </a:rPr>
              <a:t>	</a:t>
            </a:r>
            <a:endParaRPr sz="3200">
              <a:solidFill>
                <a:srgbClr val="343442"/>
              </a:solidFill>
              <a:latin typeface="Open Sans SemiBold"/>
              <a:ea typeface="Open Sans SemiBold"/>
              <a:cs typeface="Open Sans SemiBold"/>
              <a:sym typeface="Open Sans SemiBold"/>
            </a:endParaRPr>
          </a:p>
        </p:txBody>
      </p:sp>
      <p:sp>
        <p:nvSpPr>
          <p:cNvPr id="467" name="Google Shape;467;p64"/>
          <p:cNvSpPr txBox="1"/>
          <p:nvPr/>
        </p:nvSpPr>
        <p:spPr>
          <a:xfrm>
            <a:off x="13061533" y="4202800"/>
            <a:ext cx="9608100" cy="3816900"/>
          </a:xfrm>
          <a:prstGeom prst="rect">
            <a:avLst/>
          </a:prstGeom>
          <a:noFill/>
          <a:ln w="9525" cap="flat" cmpd="sng">
            <a:solidFill>
              <a:srgbClr val="30BD9F"/>
            </a:solidFill>
            <a:prstDash val="solid"/>
            <a:round/>
            <a:headEnd type="none" w="sm" len="sm"/>
            <a:tailEnd type="none" w="sm" len="sm"/>
          </a:ln>
        </p:spPr>
        <p:txBody>
          <a:bodyPr spcFirstLastPara="1" wrap="square" lIns="487675" tIns="487675" rIns="487675" bIns="487675" anchor="ctr" anchorCtr="0">
            <a:noAutofit/>
          </a:bodyPr>
          <a:lstStyle/>
          <a:p>
            <a:pPr marL="0" lvl="0" indent="0" algn="l" rtl="0">
              <a:lnSpc>
                <a:spcPct val="115000"/>
              </a:lnSpc>
              <a:spcBef>
                <a:spcPts val="0"/>
              </a:spcBef>
              <a:spcAft>
                <a:spcPts val="0"/>
              </a:spcAft>
              <a:buNone/>
            </a:pPr>
            <a:r>
              <a:rPr lang="en-US" sz="3200">
                <a:solidFill>
                  <a:srgbClr val="202729"/>
                </a:solidFill>
                <a:latin typeface="Open Sans SemiBold"/>
                <a:ea typeface="Open Sans SemiBold"/>
                <a:cs typeface="Open Sans SemiBold"/>
                <a:sym typeface="Open Sans SemiBold"/>
              </a:rPr>
              <a:t>Anyone with the required knowledge can freely participate in any role</a:t>
            </a:r>
            <a:endParaRPr sz="3200">
              <a:solidFill>
                <a:srgbClr val="202729"/>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endParaRPr sz="3200">
              <a:solidFill>
                <a:srgbClr val="202729"/>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US" sz="3200">
                <a:solidFill>
                  <a:srgbClr val="202729"/>
                </a:solidFill>
                <a:latin typeface="Open Sans SemiBold"/>
                <a:ea typeface="Open Sans SemiBold"/>
                <a:cs typeface="Open Sans SemiBold"/>
                <a:sym typeface="Open Sans SemiBold"/>
              </a:rPr>
              <a:t>Any one person (or service) can have multiple roles</a:t>
            </a:r>
            <a:endParaRPr sz="3200">
              <a:solidFill>
                <a:srgbClr val="202729"/>
              </a:solidFill>
              <a:latin typeface="Open Sans SemiBold"/>
              <a:ea typeface="Open Sans SemiBold"/>
              <a:cs typeface="Open Sans SemiBold"/>
              <a:sym typeface="Open Sans SemiBold"/>
            </a:endParaRPr>
          </a:p>
        </p:txBody>
      </p:sp>
      <p:sp>
        <p:nvSpPr>
          <p:cNvPr id="468" name="Google Shape;468;p64"/>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p>
            <a:pPr marL="0" lvl="0" indent="0" algn="r" rtl="0">
              <a:spcBef>
                <a:spcPts val="5900"/>
              </a:spcBef>
              <a:spcAft>
                <a:spcPts val="0"/>
              </a:spcAft>
              <a:buNone/>
            </a:pPr>
            <a:r>
              <a:rPr lang="en-US"/>
              <a:t>2</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sp>
        <p:nvSpPr>
          <p:cNvPr id="473" name="Google Shape;473;p65"/>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p>
            <a:pPr marL="0" lvl="0" indent="0" algn="l" rtl="0">
              <a:spcBef>
                <a:spcPts val="0"/>
              </a:spcBef>
              <a:spcAft>
                <a:spcPts val="0"/>
              </a:spcAft>
              <a:buClr>
                <a:srgbClr val="FFFFFF"/>
              </a:buClr>
              <a:buSzPts val="8500"/>
              <a:buFont typeface="Helvetica Neue"/>
              <a:buNone/>
            </a:pPr>
            <a:r>
              <a:rPr lang="en-US" sz="6400"/>
              <a:t>System Lines of Defense</a:t>
            </a:r>
            <a:endParaRPr sz="6400"/>
          </a:p>
        </p:txBody>
      </p:sp>
      <p:sp>
        <p:nvSpPr>
          <p:cNvPr id="474" name="Google Shape;474;p65"/>
          <p:cNvSpPr txBox="1">
            <a:spLocks noGrp="1"/>
          </p:cNvSpPr>
          <p:nvPr>
            <p:ph type="sldNum" idx="12"/>
          </p:nvPr>
        </p:nvSpPr>
        <p:spPr>
          <a:xfrm>
            <a:off x="21771142" y="12197061"/>
            <a:ext cx="898500" cy="894300"/>
          </a:xfrm>
          <a:prstGeom prst="rect">
            <a:avLst/>
          </a:prstGeom>
        </p:spPr>
        <p:txBody>
          <a:bodyPr spcFirstLastPara="1" wrap="square" lIns="243725" tIns="243725" rIns="243725" bIns="243725"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475" name="Google Shape;475;p65"/>
          <p:cNvSpPr txBox="1"/>
          <p:nvPr/>
        </p:nvSpPr>
        <p:spPr>
          <a:xfrm>
            <a:off x="1440000" y="3062533"/>
            <a:ext cx="21744000" cy="2047200"/>
          </a:xfrm>
          <a:prstGeom prst="rect">
            <a:avLst/>
          </a:prstGeom>
          <a:noFill/>
          <a:ln>
            <a:noFill/>
          </a:ln>
        </p:spPr>
        <p:txBody>
          <a:bodyPr spcFirstLastPara="1" wrap="square" lIns="243800" tIns="243800" rIns="243800" bIns="243800" anchor="t" anchorCtr="0">
            <a:noAutofit/>
          </a:bodyPr>
          <a:lstStyle/>
          <a:p>
            <a:pPr marL="0" lvl="0" indent="0" algn="l" rtl="0">
              <a:lnSpc>
                <a:spcPct val="150000"/>
              </a:lnSpc>
              <a:spcBef>
                <a:spcPts val="0"/>
              </a:spcBef>
              <a:spcAft>
                <a:spcPts val="0"/>
              </a:spcAft>
              <a:buNone/>
            </a:pPr>
            <a:r>
              <a:rPr lang="en-US" sz="3200">
                <a:solidFill>
                  <a:srgbClr val="202729"/>
                </a:solidFill>
                <a:latin typeface="Open Sans SemiBold"/>
                <a:ea typeface="Open Sans SemiBold"/>
                <a:cs typeface="Open Sans SemiBold"/>
                <a:sym typeface="Open Sans SemiBold"/>
              </a:rPr>
              <a:t>At any point, the system must have more value in collateral than value of Dai supply.</a:t>
            </a:r>
            <a:endParaRPr sz="3200">
              <a:solidFill>
                <a:srgbClr val="202729"/>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3200">
                <a:solidFill>
                  <a:srgbClr val="202729"/>
                </a:solidFill>
                <a:latin typeface="Open Sans SemiBold"/>
                <a:ea typeface="Open Sans SemiBold"/>
                <a:cs typeface="Open Sans SemiBold"/>
                <a:sym typeface="Open Sans SemiBold"/>
              </a:rPr>
              <a:t>The following mechanisms help maintain system solvency:</a:t>
            </a:r>
            <a:endParaRPr sz="3200">
              <a:solidFill>
                <a:srgbClr val="202729"/>
              </a:solidFill>
              <a:latin typeface="Open Sans SemiBold"/>
              <a:ea typeface="Open Sans SemiBold"/>
              <a:cs typeface="Open Sans SemiBold"/>
              <a:sym typeface="Open Sans SemiBold"/>
            </a:endParaRPr>
          </a:p>
        </p:txBody>
      </p:sp>
      <p:sp>
        <p:nvSpPr>
          <p:cNvPr id="476" name="Google Shape;476;p65"/>
          <p:cNvSpPr txBox="1"/>
          <p:nvPr/>
        </p:nvSpPr>
        <p:spPr>
          <a:xfrm>
            <a:off x="1440000" y="5321100"/>
            <a:ext cx="6176700" cy="1285500"/>
          </a:xfrm>
          <a:prstGeom prst="rect">
            <a:avLst/>
          </a:prstGeom>
          <a:noFill/>
          <a:ln>
            <a:noFill/>
          </a:ln>
        </p:spPr>
        <p:txBody>
          <a:bodyPr spcFirstLastPara="1" wrap="square" lIns="243800" tIns="243800" rIns="243800" bIns="243800" anchor="t" anchorCtr="0">
            <a:noAutofit/>
          </a:bodyPr>
          <a:lstStyle/>
          <a:p>
            <a:pPr marL="0" lvl="0" indent="0" algn="just" rtl="0">
              <a:lnSpc>
                <a:spcPct val="200000"/>
              </a:lnSpc>
              <a:spcBef>
                <a:spcPts val="0"/>
              </a:spcBef>
              <a:spcAft>
                <a:spcPts val="0"/>
              </a:spcAft>
              <a:buNone/>
            </a:pPr>
            <a:r>
              <a:rPr lang="en-US" sz="3200" b="1">
                <a:solidFill>
                  <a:srgbClr val="343442"/>
                </a:solidFill>
                <a:latin typeface="Open Sans"/>
                <a:ea typeface="Open Sans"/>
                <a:cs typeface="Open Sans"/>
                <a:sym typeface="Open Sans"/>
              </a:rPr>
              <a:t>1. Supply and Demand</a:t>
            </a:r>
            <a:endParaRPr sz="3200" b="1">
              <a:solidFill>
                <a:srgbClr val="343442"/>
              </a:solidFill>
              <a:latin typeface="Open Sans"/>
              <a:ea typeface="Open Sans"/>
              <a:cs typeface="Open Sans"/>
              <a:sym typeface="Open Sans"/>
            </a:endParaRPr>
          </a:p>
        </p:txBody>
      </p:sp>
      <p:sp>
        <p:nvSpPr>
          <p:cNvPr id="477" name="Google Shape;477;p65"/>
          <p:cNvSpPr txBox="1"/>
          <p:nvPr/>
        </p:nvSpPr>
        <p:spPr>
          <a:xfrm>
            <a:off x="7616800" y="5277333"/>
            <a:ext cx="13725600" cy="1460100"/>
          </a:xfrm>
          <a:prstGeom prst="rect">
            <a:avLst/>
          </a:prstGeom>
          <a:noFill/>
          <a:ln>
            <a:noFill/>
          </a:ln>
        </p:spPr>
        <p:txBody>
          <a:bodyPr spcFirstLastPara="1" wrap="square" lIns="243800" tIns="243800" rIns="243800" bIns="243800" anchor="t" anchorCtr="0">
            <a:noAutofit/>
          </a:bodyPr>
          <a:lstStyle/>
          <a:p>
            <a:pPr marL="0" lvl="0" indent="0" algn="l" rtl="0">
              <a:lnSpc>
                <a:spcPct val="135000"/>
              </a:lnSpc>
              <a:spcBef>
                <a:spcPts val="0"/>
              </a:spcBef>
              <a:spcAft>
                <a:spcPts val="0"/>
              </a:spcAft>
              <a:buNone/>
            </a:pPr>
            <a:r>
              <a:rPr lang="en-US" sz="3200">
                <a:solidFill>
                  <a:srgbClr val="343442"/>
                </a:solidFill>
                <a:latin typeface="Open Sans"/>
                <a:ea typeface="Open Sans"/>
                <a:cs typeface="Open Sans"/>
                <a:sym typeface="Open Sans"/>
              </a:rPr>
              <a:t>Supply and demand of Vaults (and thus Dai) is influenced by the Stability Fees, Dai Savings Rate, and Debt Ceiling adjustments.</a:t>
            </a:r>
            <a:endParaRPr sz="3200">
              <a:solidFill>
                <a:srgbClr val="343442"/>
              </a:solidFill>
              <a:latin typeface="Open Sans"/>
              <a:ea typeface="Open Sans"/>
              <a:cs typeface="Open Sans"/>
              <a:sym typeface="Open Sans"/>
            </a:endParaRPr>
          </a:p>
          <a:p>
            <a:pPr marL="0" lvl="0" indent="0" algn="l" rtl="0">
              <a:lnSpc>
                <a:spcPct val="200000"/>
              </a:lnSpc>
              <a:spcBef>
                <a:spcPts val="0"/>
              </a:spcBef>
              <a:spcAft>
                <a:spcPts val="0"/>
              </a:spcAft>
              <a:buNone/>
            </a:pPr>
            <a:endParaRPr sz="3200">
              <a:solidFill>
                <a:srgbClr val="343442"/>
              </a:solidFill>
              <a:latin typeface="Open Sans SemiBold"/>
              <a:ea typeface="Open Sans SemiBold"/>
              <a:cs typeface="Open Sans SemiBold"/>
              <a:sym typeface="Open Sans SemiBold"/>
            </a:endParaRPr>
          </a:p>
        </p:txBody>
      </p:sp>
      <p:sp>
        <p:nvSpPr>
          <p:cNvPr id="478" name="Google Shape;478;p65"/>
          <p:cNvSpPr txBox="1"/>
          <p:nvPr/>
        </p:nvSpPr>
        <p:spPr>
          <a:xfrm>
            <a:off x="1440000" y="7777567"/>
            <a:ext cx="6176700" cy="1285500"/>
          </a:xfrm>
          <a:prstGeom prst="rect">
            <a:avLst/>
          </a:prstGeom>
          <a:noFill/>
          <a:ln>
            <a:noFill/>
          </a:ln>
        </p:spPr>
        <p:txBody>
          <a:bodyPr spcFirstLastPara="1" wrap="square" lIns="243800" tIns="243800" rIns="243800" bIns="243800" anchor="t" anchorCtr="0">
            <a:noAutofit/>
          </a:bodyPr>
          <a:lstStyle/>
          <a:p>
            <a:pPr marL="0" lvl="0" indent="0" algn="just" rtl="0">
              <a:lnSpc>
                <a:spcPct val="200000"/>
              </a:lnSpc>
              <a:spcBef>
                <a:spcPts val="0"/>
              </a:spcBef>
              <a:spcAft>
                <a:spcPts val="0"/>
              </a:spcAft>
              <a:buNone/>
            </a:pPr>
            <a:r>
              <a:rPr lang="en-US" sz="3200" b="1">
                <a:solidFill>
                  <a:srgbClr val="343442"/>
                </a:solidFill>
                <a:latin typeface="Open Sans"/>
                <a:ea typeface="Open Sans"/>
                <a:cs typeface="Open Sans"/>
                <a:sym typeface="Open Sans"/>
              </a:rPr>
              <a:t>2. Liquidation</a:t>
            </a:r>
            <a:endParaRPr sz="3200" b="1">
              <a:solidFill>
                <a:srgbClr val="343442"/>
              </a:solidFill>
              <a:latin typeface="Open Sans"/>
              <a:ea typeface="Open Sans"/>
              <a:cs typeface="Open Sans"/>
              <a:sym typeface="Open Sans"/>
            </a:endParaRPr>
          </a:p>
        </p:txBody>
      </p:sp>
      <p:sp>
        <p:nvSpPr>
          <p:cNvPr id="479" name="Google Shape;479;p65"/>
          <p:cNvSpPr txBox="1"/>
          <p:nvPr/>
        </p:nvSpPr>
        <p:spPr>
          <a:xfrm>
            <a:off x="7616800" y="7690267"/>
            <a:ext cx="13725600" cy="1460100"/>
          </a:xfrm>
          <a:prstGeom prst="rect">
            <a:avLst/>
          </a:prstGeom>
          <a:noFill/>
          <a:ln>
            <a:noFill/>
          </a:ln>
        </p:spPr>
        <p:txBody>
          <a:bodyPr spcFirstLastPara="1" wrap="square" lIns="243800" tIns="243800" rIns="243800" bIns="243800" anchor="t" anchorCtr="0">
            <a:noAutofit/>
          </a:bodyPr>
          <a:lstStyle/>
          <a:p>
            <a:pPr marL="0" lvl="0" indent="0" algn="l" rtl="0">
              <a:lnSpc>
                <a:spcPct val="135000"/>
              </a:lnSpc>
              <a:spcBef>
                <a:spcPts val="0"/>
              </a:spcBef>
              <a:spcAft>
                <a:spcPts val="0"/>
              </a:spcAft>
              <a:buNone/>
            </a:pPr>
            <a:r>
              <a:rPr lang="en-US" sz="3200">
                <a:solidFill>
                  <a:srgbClr val="343442"/>
                </a:solidFill>
                <a:latin typeface="Open Sans"/>
                <a:ea typeface="Open Sans"/>
                <a:cs typeface="Open Sans"/>
                <a:sym typeface="Open Sans"/>
              </a:rPr>
              <a:t>Any time the collateral value of a Vault gets closer to its debt, it becomes “risky-er”. The system liquidates Vaults that get too risky.</a:t>
            </a:r>
            <a:endParaRPr sz="3200">
              <a:solidFill>
                <a:srgbClr val="343442"/>
              </a:solidFill>
              <a:latin typeface="Open Sans"/>
              <a:ea typeface="Open Sans"/>
              <a:cs typeface="Open Sans"/>
              <a:sym typeface="Open Sans"/>
            </a:endParaRPr>
          </a:p>
        </p:txBody>
      </p:sp>
      <p:sp>
        <p:nvSpPr>
          <p:cNvPr id="480" name="Google Shape;480;p65"/>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p>
            <a:pPr marL="0" lvl="0" indent="0" algn="r" rtl="0">
              <a:spcBef>
                <a:spcPts val="5900"/>
              </a:spcBef>
              <a:spcAft>
                <a:spcPts val="0"/>
              </a:spcAft>
              <a:buNone/>
            </a:pPr>
            <a:r>
              <a:rPr lang="en-US"/>
              <a:t>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4"/>
        <p:cNvGrpSpPr/>
        <p:nvPr/>
      </p:nvGrpSpPr>
      <p:grpSpPr>
        <a:xfrm>
          <a:off x="0" y="0"/>
          <a:ext cx="0" cy="0"/>
          <a:chOff x="0" y="0"/>
          <a:chExt cx="0" cy="0"/>
        </a:xfrm>
      </p:grpSpPr>
      <p:sp>
        <p:nvSpPr>
          <p:cNvPr id="485" name="Google Shape;485;p66"/>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p>
            <a:pPr marL="0" lvl="0" indent="0" algn="l" rtl="0">
              <a:spcBef>
                <a:spcPts val="0"/>
              </a:spcBef>
              <a:spcAft>
                <a:spcPts val="0"/>
              </a:spcAft>
              <a:buClr>
                <a:srgbClr val="FFFFFF"/>
              </a:buClr>
              <a:buSzPts val="8500"/>
              <a:buFont typeface="Helvetica Neue"/>
              <a:buNone/>
            </a:pPr>
            <a:r>
              <a:rPr lang="en-US" sz="6400"/>
              <a:t>System Lines of Defense</a:t>
            </a:r>
            <a:endParaRPr sz="6400"/>
          </a:p>
        </p:txBody>
      </p:sp>
      <p:sp>
        <p:nvSpPr>
          <p:cNvPr id="486" name="Google Shape;486;p66"/>
          <p:cNvSpPr txBox="1">
            <a:spLocks noGrp="1"/>
          </p:cNvSpPr>
          <p:nvPr>
            <p:ph type="sldNum" idx="12"/>
          </p:nvPr>
        </p:nvSpPr>
        <p:spPr>
          <a:xfrm>
            <a:off x="21771142" y="12197061"/>
            <a:ext cx="898500" cy="894300"/>
          </a:xfrm>
          <a:prstGeom prst="rect">
            <a:avLst/>
          </a:prstGeom>
        </p:spPr>
        <p:txBody>
          <a:bodyPr spcFirstLastPara="1" wrap="square" lIns="243725" tIns="243725" rIns="243725" bIns="243725"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487" name="Google Shape;487;p66"/>
          <p:cNvSpPr txBox="1"/>
          <p:nvPr/>
        </p:nvSpPr>
        <p:spPr>
          <a:xfrm>
            <a:off x="1440000" y="3062533"/>
            <a:ext cx="21744000" cy="2047200"/>
          </a:xfrm>
          <a:prstGeom prst="rect">
            <a:avLst/>
          </a:prstGeom>
          <a:noFill/>
          <a:ln>
            <a:noFill/>
          </a:ln>
        </p:spPr>
        <p:txBody>
          <a:bodyPr spcFirstLastPara="1" wrap="square" lIns="243800" tIns="243800" rIns="243800" bIns="243800" anchor="t" anchorCtr="0">
            <a:noAutofit/>
          </a:bodyPr>
          <a:lstStyle/>
          <a:p>
            <a:pPr marL="0" lvl="0" indent="0" algn="l" rtl="0">
              <a:lnSpc>
                <a:spcPct val="150000"/>
              </a:lnSpc>
              <a:spcBef>
                <a:spcPts val="0"/>
              </a:spcBef>
              <a:spcAft>
                <a:spcPts val="0"/>
              </a:spcAft>
              <a:buNone/>
            </a:pPr>
            <a:endParaRPr sz="3700">
              <a:solidFill>
                <a:srgbClr val="202729"/>
              </a:solidFill>
              <a:latin typeface="Open Sans SemiBold"/>
              <a:ea typeface="Open Sans SemiBold"/>
              <a:cs typeface="Open Sans SemiBold"/>
              <a:sym typeface="Open Sans SemiBold"/>
            </a:endParaRPr>
          </a:p>
        </p:txBody>
      </p:sp>
      <p:sp>
        <p:nvSpPr>
          <p:cNvPr id="488" name="Google Shape;488;p66"/>
          <p:cNvSpPr txBox="1"/>
          <p:nvPr/>
        </p:nvSpPr>
        <p:spPr>
          <a:xfrm>
            <a:off x="1440000" y="8342433"/>
            <a:ext cx="6176700" cy="1285500"/>
          </a:xfrm>
          <a:prstGeom prst="rect">
            <a:avLst/>
          </a:prstGeom>
          <a:noFill/>
          <a:ln>
            <a:noFill/>
          </a:ln>
        </p:spPr>
        <p:txBody>
          <a:bodyPr spcFirstLastPara="1" wrap="square" lIns="243800" tIns="243800" rIns="243800" bIns="243800" anchor="t" anchorCtr="0">
            <a:noAutofit/>
          </a:bodyPr>
          <a:lstStyle/>
          <a:p>
            <a:pPr marL="0" lvl="0" indent="0" algn="just" rtl="0">
              <a:lnSpc>
                <a:spcPct val="200000"/>
              </a:lnSpc>
              <a:spcBef>
                <a:spcPts val="0"/>
              </a:spcBef>
              <a:spcAft>
                <a:spcPts val="0"/>
              </a:spcAft>
              <a:buNone/>
            </a:pPr>
            <a:r>
              <a:rPr lang="en-US" sz="3200" b="1">
                <a:solidFill>
                  <a:srgbClr val="343442"/>
                </a:solidFill>
                <a:latin typeface="Open Sans"/>
                <a:ea typeface="Open Sans"/>
                <a:cs typeface="Open Sans"/>
                <a:sym typeface="Open Sans"/>
              </a:rPr>
              <a:t>4. Emergency Shutdown</a:t>
            </a:r>
            <a:endParaRPr sz="3200" b="1">
              <a:solidFill>
                <a:srgbClr val="343442"/>
              </a:solidFill>
              <a:latin typeface="Open Sans"/>
              <a:ea typeface="Open Sans"/>
              <a:cs typeface="Open Sans"/>
              <a:sym typeface="Open Sans"/>
            </a:endParaRPr>
          </a:p>
        </p:txBody>
      </p:sp>
      <p:sp>
        <p:nvSpPr>
          <p:cNvPr id="489" name="Google Shape;489;p66"/>
          <p:cNvSpPr txBox="1"/>
          <p:nvPr/>
        </p:nvSpPr>
        <p:spPr>
          <a:xfrm>
            <a:off x="7616800" y="8342467"/>
            <a:ext cx="13725600" cy="3041700"/>
          </a:xfrm>
          <a:prstGeom prst="rect">
            <a:avLst/>
          </a:prstGeom>
          <a:noFill/>
          <a:ln>
            <a:noFill/>
          </a:ln>
        </p:spPr>
        <p:txBody>
          <a:bodyPr spcFirstLastPara="1" wrap="square" lIns="243800" tIns="243800" rIns="243800" bIns="243800" anchor="t" anchorCtr="0">
            <a:noAutofit/>
          </a:bodyPr>
          <a:lstStyle/>
          <a:p>
            <a:pPr marL="0" lvl="0" indent="0" algn="l" rtl="0">
              <a:lnSpc>
                <a:spcPct val="135000"/>
              </a:lnSpc>
              <a:spcBef>
                <a:spcPts val="0"/>
              </a:spcBef>
              <a:spcAft>
                <a:spcPts val="0"/>
              </a:spcAft>
              <a:buNone/>
            </a:pPr>
            <a:r>
              <a:rPr lang="en-US" sz="3200">
                <a:solidFill>
                  <a:srgbClr val="343442"/>
                </a:solidFill>
                <a:latin typeface="Open Sans"/>
                <a:ea typeface="Open Sans"/>
                <a:cs typeface="Open Sans"/>
                <a:sym typeface="Open Sans"/>
              </a:rPr>
              <a:t>This is a process that is used as a last resort in cases of extreme market irrationality, attacks, or coordinated upgrades. Emergency Shutdown gracefully settles the Maker Platform while ensuring that all users, both Dai holders and Vault users, receive the net value of assets they are entitled to.</a:t>
            </a:r>
            <a:endParaRPr sz="3200">
              <a:solidFill>
                <a:srgbClr val="343442"/>
              </a:solidFill>
              <a:latin typeface="Open Sans"/>
              <a:ea typeface="Open Sans"/>
              <a:cs typeface="Open Sans"/>
              <a:sym typeface="Open Sans"/>
            </a:endParaRPr>
          </a:p>
        </p:txBody>
      </p:sp>
      <p:sp>
        <p:nvSpPr>
          <p:cNvPr id="490" name="Google Shape;490;p66"/>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p>
            <a:pPr marL="0" lvl="0" indent="0" algn="r" rtl="0">
              <a:spcBef>
                <a:spcPts val="5900"/>
              </a:spcBef>
              <a:spcAft>
                <a:spcPts val="0"/>
              </a:spcAft>
              <a:buNone/>
            </a:pPr>
            <a:r>
              <a:rPr lang="en-US"/>
              <a:t>2</a:t>
            </a:r>
            <a:endParaRPr/>
          </a:p>
        </p:txBody>
      </p:sp>
      <p:sp>
        <p:nvSpPr>
          <p:cNvPr id="491" name="Google Shape;491;p66"/>
          <p:cNvSpPr txBox="1"/>
          <p:nvPr/>
        </p:nvSpPr>
        <p:spPr>
          <a:xfrm>
            <a:off x="1440000" y="3034900"/>
            <a:ext cx="6176700" cy="1285500"/>
          </a:xfrm>
          <a:prstGeom prst="rect">
            <a:avLst/>
          </a:prstGeom>
          <a:noFill/>
          <a:ln>
            <a:noFill/>
          </a:ln>
        </p:spPr>
        <p:txBody>
          <a:bodyPr spcFirstLastPara="1" wrap="square" lIns="243800" tIns="243800" rIns="243800" bIns="243800" anchor="t" anchorCtr="0">
            <a:noAutofit/>
          </a:bodyPr>
          <a:lstStyle/>
          <a:p>
            <a:pPr marL="0" lvl="0" indent="0" algn="just" rtl="0">
              <a:lnSpc>
                <a:spcPct val="200000"/>
              </a:lnSpc>
              <a:spcBef>
                <a:spcPts val="0"/>
              </a:spcBef>
              <a:spcAft>
                <a:spcPts val="0"/>
              </a:spcAft>
              <a:buNone/>
            </a:pPr>
            <a:r>
              <a:rPr lang="en-US" sz="3200" b="1">
                <a:solidFill>
                  <a:srgbClr val="343442"/>
                </a:solidFill>
                <a:latin typeface="Open Sans"/>
                <a:ea typeface="Open Sans"/>
                <a:cs typeface="Open Sans"/>
                <a:sym typeface="Open Sans"/>
              </a:rPr>
              <a:t>3. MKR Minting/Burning </a:t>
            </a:r>
            <a:endParaRPr sz="3200" b="1">
              <a:solidFill>
                <a:srgbClr val="343442"/>
              </a:solidFill>
              <a:latin typeface="Open Sans"/>
              <a:ea typeface="Open Sans"/>
              <a:cs typeface="Open Sans"/>
              <a:sym typeface="Open Sans"/>
            </a:endParaRPr>
          </a:p>
        </p:txBody>
      </p:sp>
      <p:sp>
        <p:nvSpPr>
          <p:cNvPr id="492" name="Google Shape;492;p66"/>
          <p:cNvSpPr txBox="1"/>
          <p:nvPr/>
        </p:nvSpPr>
        <p:spPr>
          <a:xfrm>
            <a:off x="7616800" y="3034933"/>
            <a:ext cx="13725600" cy="3874500"/>
          </a:xfrm>
          <a:prstGeom prst="rect">
            <a:avLst/>
          </a:prstGeom>
          <a:noFill/>
          <a:ln>
            <a:noFill/>
          </a:ln>
        </p:spPr>
        <p:txBody>
          <a:bodyPr spcFirstLastPara="1" wrap="square" lIns="243800" tIns="243800" rIns="243800" bIns="243800" anchor="t" anchorCtr="0">
            <a:noAutofit/>
          </a:bodyPr>
          <a:lstStyle/>
          <a:p>
            <a:pPr marL="0" lvl="0" indent="0" algn="l" rtl="0">
              <a:lnSpc>
                <a:spcPct val="135000"/>
              </a:lnSpc>
              <a:spcBef>
                <a:spcPts val="0"/>
              </a:spcBef>
              <a:spcAft>
                <a:spcPts val="0"/>
              </a:spcAft>
              <a:buNone/>
            </a:pPr>
            <a:r>
              <a:rPr lang="en-US" sz="3200">
                <a:solidFill>
                  <a:srgbClr val="343442"/>
                </a:solidFill>
                <a:latin typeface="Open Sans"/>
                <a:ea typeface="Open Sans"/>
                <a:cs typeface="Open Sans"/>
                <a:sym typeface="Open Sans"/>
              </a:rPr>
              <a:t>If MKR holders govern the Maker Protocol successfully, the Protocol will accrue Surplus Dai as Dai holders pay Stability Fees. On the other hand, if liquidations are inadequate, then the Protocol will accrue Bad Debt. Once this Surplus Dai / Bad Debt amount hits a threshold, as voted by MKR holders, then the Protocol will discharge Surplus Dai / Bad Debt through the Flapper / Flopper smart contract by buying and burning / minting and selling MKR, respectively.</a:t>
            </a:r>
            <a:endParaRPr sz="3200">
              <a:solidFill>
                <a:srgbClr val="343442"/>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
        <p:cNvGrpSpPr/>
        <p:nvPr/>
      </p:nvGrpSpPr>
      <p:grpSpPr>
        <a:xfrm>
          <a:off x="0" y="0"/>
          <a:ext cx="0" cy="0"/>
          <a:chOff x="0" y="0"/>
          <a:chExt cx="0" cy="0"/>
        </a:xfrm>
      </p:grpSpPr>
      <p:sp>
        <p:nvSpPr>
          <p:cNvPr id="102" name="Google Shape;102;p22"/>
          <p:cNvSpPr txBox="1"/>
          <p:nvPr/>
        </p:nvSpPr>
        <p:spPr>
          <a:xfrm>
            <a:off x="3048000" y="4861029"/>
            <a:ext cx="18288001" cy="3230237"/>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Helvetica Neue"/>
                <a:ea typeface="Helvetica Neue"/>
                <a:cs typeface="Helvetica Neue"/>
                <a:sym typeface="Helvetica Neue"/>
              </a:rPr>
              <a:t>Why Do We Need a Stablecoin?</a:t>
            </a:r>
            <a:endParaRPr sz="1400" b="0" i="0" u="none" strike="noStrike" cap="none">
              <a:solidFill>
                <a:srgbClr val="43434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p>
            <a:pPr marL="0" marR="0" lvl="0" indent="0" algn="l" rtl="0">
              <a:lnSpc>
                <a:spcPct val="100000"/>
              </a:lnSpc>
              <a:spcBef>
                <a:spcPts val="0"/>
              </a:spcBef>
              <a:spcAft>
                <a:spcPts val="0"/>
              </a:spcAft>
              <a:buClr>
                <a:srgbClr val="FFFFFF"/>
              </a:buClr>
              <a:buSzPts val="8500"/>
              <a:buFont typeface="Helvetica Neue"/>
              <a:buNone/>
            </a:pPr>
            <a:r>
              <a:rPr lang="en-US" sz="6400"/>
              <a:t>Problem: Instability	</a:t>
            </a:r>
            <a:endParaRPr sz="6400"/>
          </a:p>
        </p:txBody>
      </p:sp>
      <p:sp>
        <p:nvSpPr>
          <p:cNvPr id="108" name="Google Shape;108;p23"/>
          <p:cNvSpPr txBox="1"/>
          <p:nvPr/>
        </p:nvSpPr>
        <p:spPr>
          <a:xfrm>
            <a:off x="1258400" y="7577867"/>
            <a:ext cx="10179900" cy="2047200"/>
          </a:xfrm>
          <a:prstGeom prst="rect">
            <a:avLst/>
          </a:prstGeom>
          <a:noFill/>
          <a:ln>
            <a:noFill/>
          </a:ln>
        </p:spPr>
        <p:txBody>
          <a:bodyPr spcFirstLastPara="1" wrap="square" lIns="243800" tIns="243800" rIns="243800" bIns="243800" anchor="ctr" anchorCtr="0">
            <a:noAutofit/>
          </a:bodyPr>
          <a:lstStyle/>
          <a:p>
            <a:pPr marL="0" lvl="0" indent="0" algn="l" rtl="0">
              <a:lnSpc>
                <a:spcPct val="115000"/>
              </a:lnSpc>
              <a:spcBef>
                <a:spcPts val="0"/>
              </a:spcBef>
              <a:spcAft>
                <a:spcPts val="0"/>
              </a:spcAft>
              <a:buNone/>
            </a:pPr>
            <a:r>
              <a:rPr lang="en-US" sz="3700">
                <a:solidFill>
                  <a:srgbClr val="343442"/>
                </a:solidFill>
                <a:latin typeface="Open Sans"/>
                <a:ea typeface="Open Sans"/>
                <a:cs typeface="Open Sans"/>
                <a:sym typeface="Open Sans"/>
              </a:rPr>
              <a:t>Is Bitcoin stable relative to the Global Currency? </a:t>
            </a:r>
            <a:endParaRPr sz="3700">
              <a:solidFill>
                <a:srgbClr val="343442"/>
              </a:solidFill>
              <a:latin typeface="Open Sans"/>
              <a:ea typeface="Open Sans"/>
              <a:cs typeface="Open Sans"/>
              <a:sym typeface="Open Sans"/>
            </a:endParaRPr>
          </a:p>
        </p:txBody>
      </p:sp>
      <p:sp>
        <p:nvSpPr>
          <p:cNvPr id="109" name="Google Shape;109;p23"/>
          <p:cNvSpPr txBox="1"/>
          <p:nvPr/>
        </p:nvSpPr>
        <p:spPr>
          <a:xfrm>
            <a:off x="1258400" y="4613333"/>
            <a:ext cx="10782300" cy="2064900"/>
          </a:xfrm>
          <a:prstGeom prst="rect">
            <a:avLst/>
          </a:prstGeom>
          <a:noFill/>
          <a:ln>
            <a:noFill/>
          </a:ln>
        </p:spPr>
        <p:txBody>
          <a:bodyPr spcFirstLastPara="1" wrap="square" lIns="243800" tIns="243800" rIns="243800" bIns="243800" anchor="ctr" anchorCtr="0">
            <a:noAutofit/>
          </a:bodyPr>
          <a:lstStyle/>
          <a:p>
            <a:pPr marL="0" lvl="0" indent="0" algn="l" rtl="0">
              <a:lnSpc>
                <a:spcPct val="115000"/>
              </a:lnSpc>
              <a:spcBef>
                <a:spcPts val="0"/>
              </a:spcBef>
              <a:spcAft>
                <a:spcPts val="0"/>
              </a:spcAft>
              <a:buNone/>
            </a:pPr>
            <a:r>
              <a:rPr lang="en-US" sz="3700">
                <a:solidFill>
                  <a:srgbClr val="343442"/>
                </a:solidFill>
                <a:latin typeface="Open Sans SemiBold"/>
                <a:ea typeface="Open Sans SemiBold"/>
                <a:cs typeface="Open Sans SemiBold"/>
                <a:sym typeface="Open Sans SemiBold"/>
              </a:rPr>
              <a:t>The ultimate gauge of capital is denominated in the Global Currency, which is USD.  </a:t>
            </a:r>
            <a:endParaRPr sz="3700">
              <a:solidFill>
                <a:srgbClr val="343442"/>
              </a:solidFill>
              <a:latin typeface="Open Sans SemiBold"/>
              <a:ea typeface="Open Sans SemiBold"/>
              <a:cs typeface="Open Sans SemiBold"/>
              <a:sym typeface="Open Sans SemiBold"/>
            </a:endParaRPr>
          </a:p>
        </p:txBody>
      </p:sp>
      <p:pic>
        <p:nvPicPr>
          <p:cNvPr id="110" name="Google Shape;110;p23"/>
          <p:cNvPicPr preferRelativeResize="0"/>
          <p:nvPr/>
        </p:nvPicPr>
        <p:blipFill>
          <a:blip r:embed="rId3">
            <a:alphaModFix/>
          </a:blip>
          <a:stretch>
            <a:fillRect/>
          </a:stretch>
        </p:blipFill>
        <p:spPr>
          <a:xfrm>
            <a:off x="12436400" y="2913000"/>
            <a:ext cx="11476400" cy="7889999"/>
          </a:xfrm>
          <a:prstGeom prst="rect">
            <a:avLst/>
          </a:prstGeom>
          <a:noFill/>
          <a:ln>
            <a:noFill/>
          </a:ln>
          <a:effectLst>
            <a:outerShdw blurRad="57150" dist="19050" dir="5400000" algn="bl" rotWithShape="0">
              <a:srgbClr val="000000">
                <a:alpha val="16000"/>
              </a:srgbClr>
            </a:outerShdw>
          </a:effectLst>
        </p:spPr>
      </p:pic>
      <p:sp>
        <p:nvSpPr>
          <p:cNvPr id="111" name="Google Shape;111;p23"/>
          <p:cNvSpPr txBox="1">
            <a:spLocks noGrp="1"/>
          </p:cNvSpPr>
          <p:nvPr>
            <p:ph type="sldNum" idx="12"/>
          </p:nvPr>
        </p:nvSpPr>
        <p:spPr>
          <a:xfrm>
            <a:off x="21771142" y="12197061"/>
            <a:ext cx="898500" cy="894300"/>
          </a:xfrm>
          <a:prstGeom prst="rect">
            <a:avLst/>
          </a:prstGeom>
        </p:spPr>
        <p:txBody>
          <a:bodyPr spcFirstLastPara="1" wrap="square" lIns="243725" tIns="243725" rIns="243725" bIns="243725" anchor="ctr" anchorCtr="0">
            <a:noAutofit/>
          </a:bodyPr>
          <a:lstStyle/>
          <a:p>
            <a:pPr marL="0" lvl="0" indent="0" algn="r" rtl="0">
              <a:spcBef>
                <a:spcPts val="0"/>
              </a:spcBef>
              <a:spcAft>
                <a:spcPts val="0"/>
              </a:spcAft>
              <a:buClr>
                <a:srgbClr val="737373"/>
              </a:buClr>
              <a:buSzPts val="2700"/>
              <a:buFont typeface="Helvetica Neue"/>
              <a:buNone/>
            </a:pPr>
            <a:fld id="{00000000-1234-1234-1234-123412341234}" type="slidenum">
              <a:rPr lang="en-US"/>
              <a:t>6</a:t>
            </a:fld>
            <a:endParaRPr/>
          </a:p>
        </p:txBody>
      </p:sp>
      <p:sp>
        <p:nvSpPr>
          <p:cNvPr id="112" name="Google Shape;112;p23"/>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p>
            <a:pPr marL="0" lvl="0" indent="0" algn="r" rtl="0">
              <a:spcBef>
                <a:spcPts val="5900"/>
              </a:spcBef>
              <a:spcAft>
                <a:spcPts val="0"/>
              </a:spcAft>
              <a:buNone/>
            </a:pPr>
            <a:r>
              <a:rPr lang="en-US"/>
              <a:t>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p>
            <a:pPr marL="0" marR="0" lvl="0" indent="0" algn="l" rtl="0">
              <a:lnSpc>
                <a:spcPct val="100000"/>
              </a:lnSpc>
              <a:spcBef>
                <a:spcPts val="0"/>
              </a:spcBef>
              <a:spcAft>
                <a:spcPts val="0"/>
              </a:spcAft>
              <a:buClr>
                <a:srgbClr val="FFFFFF"/>
              </a:buClr>
              <a:buSzPts val="8500"/>
              <a:buFont typeface="Helvetica Neue"/>
              <a:buNone/>
            </a:pPr>
            <a:r>
              <a:rPr lang="en-US" sz="6400"/>
              <a:t>Maker’s Flagship Product</a:t>
            </a:r>
            <a:endParaRPr sz="6400"/>
          </a:p>
        </p:txBody>
      </p:sp>
      <p:sp>
        <p:nvSpPr>
          <p:cNvPr id="118" name="Google Shape;118;p24"/>
          <p:cNvSpPr txBox="1">
            <a:spLocks noGrp="1"/>
          </p:cNvSpPr>
          <p:nvPr>
            <p:ph type="title"/>
          </p:nvPr>
        </p:nvSpPr>
        <p:spPr>
          <a:xfrm>
            <a:off x="1258400" y="4453394"/>
            <a:ext cx="11551200" cy="6054300"/>
          </a:xfrm>
          <a:prstGeom prst="rect">
            <a:avLst/>
          </a:prstGeom>
          <a:noFill/>
          <a:ln>
            <a:noFill/>
          </a:ln>
        </p:spPr>
        <p:txBody>
          <a:bodyPr spcFirstLastPara="1" wrap="square" lIns="243725" tIns="243725" rIns="243725" bIns="243725" anchor="t" anchorCtr="0">
            <a:noAutofit/>
          </a:bodyPr>
          <a:lstStyle/>
          <a:p>
            <a:pPr marL="0" lvl="0" indent="0" algn="l" rtl="0">
              <a:lnSpc>
                <a:spcPct val="150000"/>
              </a:lnSpc>
              <a:spcBef>
                <a:spcPts val="0"/>
              </a:spcBef>
              <a:spcAft>
                <a:spcPts val="0"/>
              </a:spcAft>
              <a:buClr>
                <a:srgbClr val="000000"/>
              </a:buClr>
              <a:buSzPts val="2900"/>
              <a:buFont typeface="Arial"/>
              <a:buNone/>
            </a:pPr>
            <a:r>
              <a:rPr lang="en-US" sz="4300" b="1">
                <a:latin typeface="Open Sans"/>
                <a:ea typeface="Open Sans"/>
                <a:cs typeface="Open Sans"/>
                <a:sym typeface="Open Sans"/>
              </a:rPr>
              <a:t>Dai - Stablecoin</a:t>
            </a:r>
            <a:endParaRPr sz="4300" b="1">
              <a:latin typeface="Open Sans"/>
              <a:ea typeface="Open Sans"/>
              <a:cs typeface="Open Sans"/>
              <a:sym typeface="Open Sans"/>
            </a:endParaRPr>
          </a:p>
          <a:p>
            <a:pPr marL="1219200" lvl="0" indent="-844550" algn="l" rtl="0">
              <a:lnSpc>
                <a:spcPct val="150000"/>
              </a:lnSpc>
              <a:spcBef>
                <a:spcPts val="0"/>
              </a:spcBef>
              <a:spcAft>
                <a:spcPts val="0"/>
              </a:spcAft>
              <a:buSzPts val="3700"/>
              <a:buFont typeface="Proxima Nova"/>
              <a:buChar char="●"/>
            </a:pPr>
            <a:r>
              <a:rPr lang="en-US" sz="3700" b="0">
                <a:latin typeface="Proxima Nova"/>
                <a:ea typeface="Proxima Nova"/>
                <a:cs typeface="Proxima Nova"/>
                <a:sym typeface="Proxima Nova"/>
              </a:rPr>
              <a:t>Dai soft-pegged to USD</a:t>
            </a:r>
            <a:endParaRPr sz="3700">
              <a:latin typeface="Proxima Nova"/>
              <a:ea typeface="Proxima Nova"/>
              <a:cs typeface="Proxima Nova"/>
              <a:sym typeface="Proxima Nova"/>
            </a:endParaRPr>
          </a:p>
          <a:p>
            <a:pPr marL="1219200" lvl="0" indent="-844550" algn="l" rtl="0">
              <a:lnSpc>
                <a:spcPct val="150000"/>
              </a:lnSpc>
              <a:spcBef>
                <a:spcPts val="0"/>
              </a:spcBef>
              <a:spcAft>
                <a:spcPts val="0"/>
              </a:spcAft>
              <a:buSzPts val="3700"/>
              <a:buFont typeface="Proxima Nova"/>
              <a:buChar char="●"/>
            </a:pPr>
            <a:r>
              <a:rPr lang="en-US" sz="3700" b="0">
                <a:latin typeface="Proxima Nova"/>
                <a:ea typeface="Proxima Nova"/>
                <a:cs typeface="Proxima Nova"/>
                <a:sym typeface="Proxima Nova"/>
              </a:rPr>
              <a:t>Basic user</a:t>
            </a:r>
            <a:endParaRPr sz="3700">
              <a:latin typeface="Proxima Nova"/>
              <a:ea typeface="Proxima Nova"/>
              <a:cs typeface="Proxima Nova"/>
              <a:sym typeface="Proxima Nova"/>
            </a:endParaRPr>
          </a:p>
          <a:p>
            <a:pPr marL="1219200" lvl="0" indent="-882650" algn="l" rtl="0">
              <a:lnSpc>
                <a:spcPct val="150000"/>
              </a:lnSpc>
              <a:spcBef>
                <a:spcPts val="0"/>
              </a:spcBef>
              <a:spcAft>
                <a:spcPts val="0"/>
              </a:spcAft>
              <a:buSzPts val="4300"/>
              <a:buFont typeface="Proxima Nova"/>
              <a:buChar char="●"/>
            </a:pPr>
            <a:r>
              <a:rPr lang="en-US" sz="3700" b="0">
                <a:latin typeface="Proxima Nova"/>
                <a:ea typeface="Proxima Nova"/>
                <a:cs typeface="Proxima Nova"/>
                <a:sym typeface="Proxima Nova"/>
              </a:rPr>
              <a:t>Fully backed by collateral</a:t>
            </a:r>
            <a:br>
              <a:rPr lang="en-US" sz="4300" b="0">
                <a:latin typeface="Proxima Nova"/>
                <a:ea typeface="Proxima Nova"/>
                <a:cs typeface="Proxima Nova"/>
                <a:sym typeface="Proxima Nova"/>
              </a:rPr>
            </a:br>
            <a:endParaRPr sz="4300" b="0"/>
          </a:p>
        </p:txBody>
      </p:sp>
      <p:sp>
        <p:nvSpPr>
          <p:cNvPr id="119" name="Google Shape;119;p24"/>
          <p:cNvSpPr txBox="1">
            <a:spLocks noGrp="1"/>
          </p:cNvSpPr>
          <p:nvPr>
            <p:ph type="sldNum" idx="12"/>
          </p:nvPr>
        </p:nvSpPr>
        <p:spPr>
          <a:xfrm>
            <a:off x="21771142" y="12197061"/>
            <a:ext cx="898500" cy="894300"/>
          </a:xfrm>
          <a:prstGeom prst="rect">
            <a:avLst/>
          </a:prstGeom>
        </p:spPr>
        <p:txBody>
          <a:bodyPr spcFirstLastPara="1" wrap="square" lIns="243725" tIns="243725" rIns="243725" bIns="243725" anchor="ctr" anchorCtr="0">
            <a:noAutofit/>
          </a:bodyPr>
          <a:lstStyle/>
          <a:p>
            <a:pPr marL="0" lvl="0" indent="0" algn="r" rtl="0">
              <a:spcBef>
                <a:spcPts val="0"/>
              </a:spcBef>
              <a:spcAft>
                <a:spcPts val="0"/>
              </a:spcAft>
              <a:buClr>
                <a:srgbClr val="737373"/>
              </a:buClr>
              <a:buSzPts val="2700"/>
              <a:buFont typeface="Helvetica Neue"/>
              <a:buNone/>
            </a:pPr>
            <a:fld id="{00000000-1234-1234-1234-123412341234}" type="slidenum">
              <a:rPr lang="en-US"/>
              <a:t>7</a:t>
            </a:fld>
            <a:endParaRPr/>
          </a:p>
        </p:txBody>
      </p:sp>
      <p:sp>
        <p:nvSpPr>
          <p:cNvPr id="120" name="Google Shape;120;p24"/>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p>
            <a:pPr marL="0" lvl="0" indent="0" algn="r" rtl="0">
              <a:spcBef>
                <a:spcPts val="5900"/>
              </a:spcBef>
              <a:spcAft>
                <a:spcPts val="0"/>
              </a:spcAft>
              <a:buNone/>
            </a:pPr>
            <a:r>
              <a:rPr lang="en-US"/>
              <a:t>1</a:t>
            </a:r>
            <a:endParaRPr/>
          </a:p>
        </p:txBody>
      </p:sp>
      <p:sp>
        <p:nvSpPr>
          <p:cNvPr id="121" name="Google Shape;121;p24"/>
          <p:cNvSpPr/>
          <p:nvPr/>
        </p:nvSpPr>
        <p:spPr>
          <a:xfrm>
            <a:off x="13008733" y="3473533"/>
            <a:ext cx="10365600" cy="7942500"/>
          </a:xfrm>
          <a:prstGeom prst="roundRect">
            <a:avLst>
              <a:gd name="adj" fmla="val 4956"/>
            </a:avLst>
          </a:prstGeom>
          <a:solidFill>
            <a:srgbClr val="111327"/>
          </a:solidFill>
          <a:ln>
            <a:noFill/>
          </a:ln>
          <a:effectLst>
            <a:outerShdw blurRad="57150" dist="19050" dir="5400000" algn="bl" rotWithShape="0">
              <a:srgbClr val="000000">
                <a:alpha val="20000"/>
              </a:srgbClr>
            </a:outerShdw>
          </a:effectLst>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nvGrpSpPr>
          <p:cNvPr id="122" name="Google Shape;122;p24"/>
          <p:cNvGrpSpPr/>
          <p:nvPr/>
        </p:nvGrpSpPr>
        <p:grpSpPr>
          <a:xfrm>
            <a:off x="14564295" y="5398683"/>
            <a:ext cx="7254494" cy="4163770"/>
            <a:chOff x="5365400" y="2338100"/>
            <a:chExt cx="3203150" cy="1838471"/>
          </a:xfrm>
        </p:grpSpPr>
        <p:sp>
          <p:nvSpPr>
            <p:cNvPr id="123" name="Google Shape;123;p24"/>
            <p:cNvSpPr/>
            <p:nvPr/>
          </p:nvSpPr>
          <p:spPr>
            <a:xfrm>
              <a:off x="5365400" y="3148771"/>
              <a:ext cx="1089900" cy="1027800"/>
            </a:xfrm>
            <a:prstGeom prst="ellipse">
              <a:avLst/>
            </a:prstGeom>
            <a:solidFill>
              <a:srgbClr val="FFFFFF"/>
            </a:solidFill>
            <a:ln>
              <a:noFill/>
            </a:ln>
            <a:effectLst>
              <a:outerShdw blurRad="38100" dist="10300" dir="5400000" rotWithShape="0">
                <a:srgbClr val="000000">
                  <a:alpha val="1098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4285F4"/>
                </a:buClr>
                <a:buSzPts val="3700"/>
                <a:buFont typeface="Arial"/>
                <a:buNone/>
              </a:pPr>
              <a:endParaRPr sz="3700" b="0" i="0" u="none" strike="noStrike" cap="none">
                <a:solidFill>
                  <a:srgbClr val="4285F4"/>
                </a:solidFill>
                <a:latin typeface="Arial"/>
                <a:ea typeface="Arial"/>
                <a:cs typeface="Arial"/>
                <a:sym typeface="Arial"/>
              </a:endParaRPr>
            </a:p>
          </p:txBody>
        </p:sp>
        <p:sp>
          <p:nvSpPr>
            <p:cNvPr id="124" name="Google Shape;124;p24"/>
            <p:cNvSpPr txBox="1"/>
            <p:nvPr/>
          </p:nvSpPr>
          <p:spPr>
            <a:xfrm>
              <a:off x="5635681" y="3148770"/>
              <a:ext cx="453000" cy="7935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58C1A7"/>
                </a:buClr>
                <a:buSzPts val="13300"/>
                <a:buFont typeface="Arial Black"/>
                <a:buNone/>
              </a:pPr>
              <a:r>
                <a:rPr lang="en-US" sz="13300" b="0" i="0" u="none" strike="noStrike" cap="none">
                  <a:solidFill>
                    <a:srgbClr val="58C1A7"/>
                  </a:solidFill>
                  <a:latin typeface="Arial Black"/>
                  <a:ea typeface="Arial Black"/>
                  <a:cs typeface="Arial Black"/>
                  <a:sym typeface="Arial Black"/>
                </a:rPr>
                <a:t>$</a:t>
              </a:r>
              <a:endParaRPr sz="3700"/>
            </a:p>
          </p:txBody>
        </p:sp>
        <p:pic>
          <p:nvPicPr>
            <p:cNvPr id="125" name="Google Shape;125;p24" descr="LineMovement-06.png"/>
            <p:cNvPicPr preferRelativeResize="0"/>
            <p:nvPr/>
          </p:nvPicPr>
          <p:blipFill rotWithShape="1">
            <a:blip r:embed="rId3">
              <a:alphaModFix/>
            </a:blip>
            <a:srcRect/>
            <a:stretch/>
          </p:blipFill>
          <p:spPr>
            <a:xfrm>
              <a:off x="6382250" y="2817315"/>
              <a:ext cx="1198079" cy="1183882"/>
            </a:xfrm>
            <a:prstGeom prst="rect">
              <a:avLst/>
            </a:prstGeom>
            <a:noFill/>
            <a:ln>
              <a:noFill/>
            </a:ln>
          </p:spPr>
        </p:pic>
        <p:pic>
          <p:nvPicPr>
            <p:cNvPr id="126" name="Google Shape;126;p24"/>
            <p:cNvPicPr preferRelativeResize="0"/>
            <p:nvPr/>
          </p:nvPicPr>
          <p:blipFill>
            <a:blip r:embed="rId4">
              <a:alphaModFix/>
            </a:blip>
            <a:stretch>
              <a:fillRect/>
            </a:stretch>
          </p:blipFill>
          <p:spPr>
            <a:xfrm>
              <a:off x="7540750" y="2338100"/>
              <a:ext cx="1027800" cy="10278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
        <p:cNvGrpSpPr/>
        <p:nvPr/>
      </p:nvGrpSpPr>
      <p:grpSpPr>
        <a:xfrm>
          <a:off x="0" y="0"/>
          <a:ext cx="0" cy="0"/>
          <a:chOff x="0" y="0"/>
          <a:chExt cx="0" cy="0"/>
        </a:xfrm>
      </p:grpSpPr>
      <p:sp>
        <p:nvSpPr>
          <p:cNvPr id="131" name="Google Shape;131;p25"/>
          <p:cNvSpPr/>
          <p:nvPr/>
        </p:nvSpPr>
        <p:spPr>
          <a:xfrm>
            <a:off x="13008733" y="3473533"/>
            <a:ext cx="10365600" cy="7942500"/>
          </a:xfrm>
          <a:prstGeom prst="roundRect">
            <a:avLst>
              <a:gd name="adj" fmla="val 4956"/>
            </a:avLst>
          </a:prstGeom>
          <a:solidFill>
            <a:srgbClr val="111327"/>
          </a:solidFill>
          <a:ln>
            <a:noFill/>
          </a:ln>
          <a:effectLst>
            <a:outerShdw blurRad="57150" dist="19050" dir="5400000" algn="bl" rotWithShape="0">
              <a:srgbClr val="000000">
                <a:alpha val="20000"/>
              </a:srgbClr>
            </a:outerShdw>
          </a:effectLst>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132" name="Google Shape;132;p25"/>
          <p:cNvSpPr txBox="1">
            <a:spLocks noGrp="1"/>
          </p:cNvSpPr>
          <p:nvPr>
            <p:ph type="title"/>
          </p:nvPr>
        </p:nvSpPr>
        <p:spPr>
          <a:xfrm>
            <a:off x="1258400" y="716867"/>
            <a:ext cx="14846400" cy="2047200"/>
          </a:xfrm>
          <a:prstGeom prst="rect">
            <a:avLst/>
          </a:prstGeom>
          <a:noFill/>
          <a:ln>
            <a:noFill/>
          </a:ln>
        </p:spPr>
        <p:txBody>
          <a:bodyPr spcFirstLastPara="1" wrap="square" lIns="243725" tIns="243725" rIns="243725" bIns="243725" anchor="ctr" anchorCtr="0">
            <a:noAutofit/>
          </a:bodyPr>
          <a:lstStyle/>
          <a:p>
            <a:pPr marL="0" marR="0" lvl="0" indent="0" algn="l" rtl="0">
              <a:lnSpc>
                <a:spcPct val="100000"/>
              </a:lnSpc>
              <a:spcBef>
                <a:spcPts val="0"/>
              </a:spcBef>
              <a:spcAft>
                <a:spcPts val="0"/>
              </a:spcAft>
              <a:buClr>
                <a:srgbClr val="FFFFFF"/>
              </a:buClr>
              <a:buSzPts val="8500"/>
              <a:buFont typeface="Helvetica Neue"/>
              <a:buNone/>
            </a:pPr>
            <a:r>
              <a:rPr lang="en-US" sz="6400"/>
              <a:t>Dai - Economics</a:t>
            </a:r>
            <a:endParaRPr sz="6400"/>
          </a:p>
        </p:txBody>
      </p:sp>
      <p:cxnSp>
        <p:nvCxnSpPr>
          <p:cNvPr id="133" name="Google Shape;133;p25"/>
          <p:cNvCxnSpPr/>
          <p:nvPr/>
        </p:nvCxnSpPr>
        <p:spPr>
          <a:xfrm>
            <a:off x="15082533" y="9866933"/>
            <a:ext cx="6079200" cy="0"/>
          </a:xfrm>
          <a:prstGeom prst="straightConnector1">
            <a:avLst/>
          </a:prstGeom>
          <a:noFill/>
          <a:ln w="19050" cap="flat" cmpd="sng">
            <a:solidFill>
              <a:srgbClr val="48495F"/>
            </a:solidFill>
            <a:prstDash val="solid"/>
            <a:round/>
            <a:headEnd type="none" w="med" len="med"/>
            <a:tailEnd type="none" w="med" len="med"/>
          </a:ln>
        </p:spPr>
      </p:cxnSp>
      <p:cxnSp>
        <p:nvCxnSpPr>
          <p:cNvPr id="134" name="Google Shape;134;p25"/>
          <p:cNvCxnSpPr/>
          <p:nvPr/>
        </p:nvCxnSpPr>
        <p:spPr>
          <a:xfrm rot="10800000" flipH="1">
            <a:off x="15082533" y="5488433"/>
            <a:ext cx="5700" cy="4378500"/>
          </a:xfrm>
          <a:prstGeom prst="straightConnector1">
            <a:avLst/>
          </a:prstGeom>
          <a:noFill/>
          <a:ln w="19050" cap="flat" cmpd="sng">
            <a:solidFill>
              <a:srgbClr val="48495F"/>
            </a:solidFill>
            <a:prstDash val="solid"/>
            <a:round/>
            <a:headEnd type="none" w="med" len="med"/>
            <a:tailEnd type="none" w="med" len="med"/>
          </a:ln>
        </p:spPr>
      </p:cxnSp>
      <p:cxnSp>
        <p:nvCxnSpPr>
          <p:cNvPr id="135" name="Google Shape;135;p25"/>
          <p:cNvCxnSpPr/>
          <p:nvPr/>
        </p:nvCxnSpPr>
        <p:spPr>
          <a:xfrm>
            <a:off x="16304133" y="5913933"/>
            <a:ext cx="4230300" cy="3061500"/>
          </a:xfrm>
          <a:prstGeom prst="straightConnector1">
            <a:avLst/>
          </a:prstGeom>
          <a:noFill/>
          <a:ln w="38100" cap="flat" cmpd="sng">
            <a:solidFill>
              <a:srgbClr val="546979"/>
            </a:solidFill>
            <a:prstDash val="solid"/>
            <a:round/>
            <a:headEnd type="none" w="med" len="med"/>
            <a:tailEnd type="none" w="med" len="med"/>
          </a:ln>
        </p:spPr>
      </p:cxnSp>
      <p:cxnSp>
        <p:nvCxnSpPr>
          <p:cNvPr id="136" name="Google Shape;136;p25"/>
          <p:cNvCxnSpPr/>
          <p:nvPr/>
        </p:nvCxnSpPr>
        <p:spPr>
          <a:xfrm flipH="1">
            <a:off x="16361633" y="5788467"/>
            <a:ext cx="4277700" cy="3392100"/>
          </a:xfrm>
          <a:prstGeom prst="straightConnector1">
            <a:avLst/>
          </a:prstGeom>
          <a:noFill/>
          <a:ln w="38100" cap="flat" cmpd="sng">
            <a:solidFill>
              <a:srgbClr val="41D3A9"/>
            </a:solidFill>
            <a:prstDash val="solid"/>
            <a:round/>
            <a:headEnd type="none" w="med" len="med"/>
            <a:tailEnd type="none" w="med" len="med"/>
          </a:ln>
        </p:spPr>
      </p:cxnSp>
      <p:sp>
        <p:nvSpPr>
          <p:cNvPr id="137" name="Google Shape;137;p25"/>
          <p:cNvSpPr txBox="1">
            <a:spLocks noGrp="1"/>
          </p:cNvSpPr>
          <p:nvPr>
            <p:ph type="title"/>
          </p:nvPr>
        </p:nvSpPr>
        <p:spPr>
          <a:xfrm>
            <a:off x="13476867" y="6866000"/>
            <a:ext cx="1292700" cy="1285500"/>
          </a:xfrm>
          <a:prstGeom prst="rect">
            <a:avLst/>
          </a:prstGeom>
          <a:noFill/>
          <a:ln>
            <a:noFill/>
          </a:ln>
        </p:spPr>
        <p:txBody>
          <a:bodyPr spcFirstLastPara="1" wrap="square" lIns="243725" tIns="243725" rIns="243725" bIns="243725" anchor="b" anchorCtr="0">
            <a:noAutofit/>
          </a:bodyPr>
          <a:lstStyle/>
          <a:p>
            <a:pPr marL="0" marR="0" lvl="0" indent="0" algn="l" rtl="0">
              <a:lnSpc>
                <a:spcPct val="100000"/>
              </a:lnSpc>
              <a:spcBef>
                <a:spcPts val="0"/>
              </a:spcBef>
              <a:spcAft>
                <a:spcPts val="0"/>
              </a:spcAft>
              <a:buClr>
                <a:srgbClr val="FFFFFF"/>
              </a:buClr>
              <a:buSzPts val="8500"/>
              <a:buFont typeface="Helvetica Neue"/>
              <a:buNone/>
            </a:pPr>
            <a:r>
              <a:rPr lang="en-US" sz="4800">
                <a:solidFill>
                  <a:srgbClr val="F9F9F9"/>
                </a:solidFill>
              </a:rPr>
              <a:t>$1</a:t>
            </a:r>
            <a:r>
              <a:rPr lang="en-US" sz="5900">
                <a:solidFill>
                  <a:srgbClr val="F9F9F9"/>
                </a:solidFill>
              </a:rPr>
              <a:t> </a:t>
            </a:r>
            <a:endParaRPr sz="5900">
              <a:solidFill>
                <a:srgbClr val="F9F9F9"/>
              </a:solidFill>
            </a:endParaRPr>
          </a:p>
        </p:txBody>
      </p:sp>
      <p:sp>
        <p:nvSpPr>
          <p:cNvPr id="138" name="Google Shape;138;p25"/>
          <p:cNvSpPr txBox="1">
            <a:spLocks noGrp="1"/>
          </p:cNvSpPr>
          <p:nvPr>
            <p:ph type="title"/>
          </p:nvPr>
        </p:nvSpPr>
        <p:spPr>
          <a:xfrm>
            <a:off x="17059000" y="9648467"/>
            <a:ext cx="3222300" cy="1285500"/>
          </a:xfrm>
          <a:prstGeom prst="rect">
            <a:avLst/>
          </a:prstGeom>
          <a:noFill/>
          <a:ln>
            <a:noFill/>
          </a:ln>
        </p:spPr>
        <p:txBody>
          <a:bodyPr spcFirstLastPara="1" wrap="square" lIns="243725" tIns="243725" rIns="243725" bIns="243725" anchor="b" anchorCtr="0">
            <a:noAutofit/>
          </a:bodyPr>
          <a:lstStyle/>
          <a:p>
            <a:pPr marL="0" marR="0" lvl="0" indent="0" algn="l" rtl="0">
              <a:lnSpc>
                <a:spcPct val="100000"/>
              </a:lnSpc>
              <a:spcBef>
                <a:spcPts val="0"/>
              </a:spcBef>
              <a:spcAft>
                <a:spcPts val="0"/>
              </a:spcAft>
              <a:buClr>
                <a:srgbClr val="FFFFFF"/>
              </a:buClr>
              <a:buSzPts val="8500"/>
              <a:buFont typeface="Helvetica Neue"/>
              <a:buNone/>
            </a:pPr>
            <a:r>
              <a:rPr lang="en-US" sz="3700">
                <a:solidFill>
                  <a:srgbClr val="F9F9F9"/>
                </a:solidFill>
              </a:rPr>
              <a:t>Quantity</a:t>
            </a:r>
            <a:endParaRPr sz="3700">
              <a:solidFill>
                <a:srgbClr val="F9F9F9"/>
              </a:solidFill>
            </a:endParaRPr>
          </a:p>
        </p:txBody>
      </p:sp>
      <p:cxnSp>
        <p:nvCxnSpPr>
          <p:cNvPr id="139" name="Google Shape;139;p25"/>
          <p:cNvCxnSpPr/>
          <p:nvPr/>
        </p:nvCxnSpPr>
        <p:spPr>
          <a:xfrm>
            <a:off x="20672133" y="6087733"/>
            <a:ext cx="1644000" cy="0"/>
          </a:xfrm>
          <a:prstGeom prst="straightConnector1">
            <a:avLst/>
          </a:prstGeom>
          <a:noFill/>
          <a:ln w="38100" cap="flat" cmpd="sng">
            <a:solidFill>
              <a:srgbClr val="41D3A9"/>
            </a:solidFill>
            <a:prstDash val="solid"/>
            <a:round/>
            <a:headEnd type="none" w="med" len="med"/>
            <a:tailEnd type="triangle" w="med" len="med"/>
          </a:ln>
        </p:spPr>
      </p:cxnSp>
      <p:cxnSp>
        <p:nvCxnSpPr>
          <p:cNvPr id="140" name="Google Shape;140;p25"/>
          <p:cNvCxnSpPr/>
          <p:nvPr/>
        </p:nvCxnSpPr>
        <p:spPr>
          <a:xfrm rot="10800000">
            <a:off x="17929100" y="6084600"/>
            <a:ext cx="1482300" cy="6300"/>
          </a:xfrm>
          <a:prstGeom prst="straightConnector1">
            <a:avLst/>
          </a:prstGeom>
          <a:noFill/>
          <a:ln w="38100" cap="flat" cmpd="sng">
            <a:solidFill>
              <a:srgbClr val="41D3A9"/>
            </a:solidFill>
            <a:prstDash val="solid"/>
            <a:round/>
            <a:headEnd type="none" w="med" len="med"/>
            <a:tailEnd type="triangle" w="med" len="med"/>
          </a:ln>
        </p:spPr>
      </p:cxnSp>
      <p:cxnSp>
        <p:nvCxnSpPr>
          <p:cNvPr id="141" name="Google Shape;141;p25"/>
          <p:cNvCxnSpPr/>
          <p:nvPr/>
        </p:nvCxnSpPr>
        <p:spPr>
          <a:xfrm rot="10800000" flipH="1">
            <a:off x="15047933" y="7499200"/>
            <a:ext cx="4030500" cy="19200"/>
          </a:xfrm>
          <a:prstGeom prst="straightConnector1">
            <a:avLst/>
          </a:prstGeom>
          <a:noFill/>
          <a:ln w="38100" cap="flat" cmpd="sng">
            <a:solidFill>
              <a:srgbClr val="F7B14A"/>
            </a:solidFill>
            <a:prstDash val="dash"/>
            <a:round/>
            <a:headEnd type="none" w="med" len="med"/>
            <a:tailEnd type="none" w="med" len="med"/>
          </a:ln>
        </p:spPr>
      </p:cxnSp>
      <p:sp>
        <p:nvSpPr>
          <p:cNvPr id="142" name="Google Shape;142;p25"/>
          <p:cNvSpPr txBox="1">
            <a:spLocks noGrp="1"/>
          </p:cNvSpPr>
          <p:nvPr>
            <p:ph type="title"/>
          </p:nvPr>
        </p:nvSpPr>
        <p:spPr>
          <a:xfrm>
            <a:off x="15478067" y="4083533"/>
            <a:ext cx="2627100" cy="1285500"/>
          </a:xfrm>
          <a:prstGeom prst="rect">
            <a:avLst/>
          </a:prstGeom>
          <a:noFill/>
          <a:ln>
            <a:noFill/>
          </a:ln>
        </p:spPr>
        <p:txBody>
          <a:bodyPr spcFirstLastPara="1" wrap="square" lIns="243725" tIns="243725" rIns="243725" bIns="243725" anchor="ctr" anchorCtr="0">
            <a:noAutofit/>
          </a:bodyPr>
          <a:lstStyle/>
          <a:p>
            <a:pPr marL="0" marR="0" lvl="0" indent="0" algn="l" rtl="0">
              <a:lnSpc>
                <a:spcPct val="100000"/>
              </a:lnSpc>
              <a:spcBef>
                <a:spcPts val="0"/>
              </a:spcBef>
              <a:spcAft>
                <a:spcPts val="0"/>
              </a:spcAft>
              <a:buClr>
                <a:srgbClr val="FFFFFF"/>
              </a:buClr>
              <a:buSzPts val="8500"/>
              <a:buFont typeface="Helvetica Neue"/>
              <a:buNone/>
            </a:pPr>
            <a:r>
              <a:rPr lang="en-US" sz="3700">
                <a:solidFill>
                  <a:srgbClr val="F9F9F9"/>
                </a:solidFill>
              </a:rPr>
              <a:t>Demand</a:t>
            </a:r>
            <a:endParaRPr sz="3700">
              <a:solidFill>
                <a:srgbClr val="F9F9F9"/>
              </a:solidFill>
            </a:endParaRPr>
          </a:p>
        </p:txBody>
      </p:sp>
      <p:sp>
        <p:nvSpPr>
          <p:cNvPr id="143" name="Google Shape;143;p25"/>
          <p:cNvSpPr txBox="1">
            <a:spLocks noGrp="1"/>
          </p:cNvSpPr>
          <p:nvPr>
            <p:ph type="title"/>
          </p:nvPr>
        </p:nvSpPr>
        <p:spPr>
          <a:xfrm>
            <a:off x="19574867" y="4083533"/>
            <a:ext cx="2475300" cy="1285500"/>
          </a:xfrm>
          <a:prstGeom prst="rect">
            <a:avLst/>
          </a:prstGeom>
          <a:noFill/>
          <a:ln>
            <a:noFill/>
          </a:ln>
        </p:spPr>
        <p:txBody>
          <a:bodyPr spcFirstLastPara="1" wrap="square" lIns="243725" tIns="243725" rIns="243725" bIns="243725" anchor="ctr" anchorCtr="0">
            <a:noAutofit/>
          </a:bodyPr>
          <a:lstStyle/>
          <a:p>
            <a:pPr marL="0" marR="0" lvl="0" indent="0" algn="l" rtl="0">
              <a:lnSpc>
                <a:spcPct val="100000"/>
              </a:lnSpc>
              <a:spcBef>
                <a:spcPts val="0"/>
              </a:spcBef>
              <a:spcAft>
                <a:spcPts val="0"/>
              </a:spcAft>
              <a:buClr>
                <a:srgbClr val="FFFFFF"/>
              </a:buClr>
              <a:buSzPts val="8500"/>
              <a:buFont typeface="Helvetica Neue"/>
              <a:buNone/>
            </a:pPr>
            <a:r>
              <a:rPr lang="en-US" sz="3700">
                <a:solidFill>
                  <a:srgbClr val="30BD9F"/>
                </a:solidFill>
              </a:rPr>
              <a:t>Supply</a:t>
            </a:r>
            <a:endParaRPr sz="3700">
              <a:solidFill>
                <a:srgbClr val="30BD9F"/>
              </a:solidFill>
            </a:endParaRPr>
          </a:p>
        </p:txBody>
      </p:sp>
      <p:sp>
        <p:nvSpPr>
          <p:cNvPr id="144" name="Google Shape;144;p25"/>
          <p:cNvSpPr txBox="1">
            <a:spLocks noGrp="1"/>
          </p:cNvSpPr>
          <p:nvPr>
            <p:ph type="title"/>
          </p:nvPr>
        </p:nvSpPr>
        <p:spPr>
          <a:xfrm>
            <a:off x="1229200" y="3481333"/>
            <a:ext cx="11551200" cy="8715900"/>
          </a:xfrm>
          <a:prstGeom prst="rect">
            <a:avLst/>
          </a:prstGeom>
          <a:noFill/>
          <a:ln>
            <a:noFill/>
          </a:ln>
        </p:spPr>
        <p:txBody>
          <a:bodyPr spcFirstLastPara="1" wrap="square" lIns="243725" tIns="243725" rIns="243725" bIns="243725" anchor="t" anchorCtr="0">
            <a:noAutofit/>
          </a:bodyPr>
          <a:lstStyle/>
          <a:p>
            <a:pPr marL="0" lvl="0" indent="0" algn="l" rtl="0">
              <a:lnSpc>
                <a:spcPct val="150000"/>
              </a:lnSpc>
              <a:spcBef>
                <a:spcPts val="0"/>
              </a:spcBef>
              <a:spcAft>
                <a:spcPts val="0"/>
              </a:spcAft>
              <a:buClr>
                <a:srgbClr val="000000"/>
              </a:buClr>
              <a:buSzPts val="2900"/>
              <a:buFont typeface="Arial"/>
              <a:buNone/>
            </a:pPr>
            <a:r>
              <a:rPr lang="en-US" sz="4300" b="1">
                <a:latin typeface="Open Sans"/>
                <a:ea typeface="Open Sans"/>
                <a:cs typeface="Open Sans"/>
                <a:sym typeface="Open Sans"/>
              </a:rPr>
              <a:t>How does it keep its peg?</a:t>
            </a:r>
            <a:endParaRPr sz="6400" b="1">
              <a:latin typeface="Open Sans"/>
              <a:ea typeface="Open Sans"/>
              <a:cs typeface="Open Sans"/>
              <a:sym typeface="Open Sans"/>
            </a:endParaRPr>
          </a:p>
          <a:p>
            <a:pPr marL="1219200" lvl="0" indent="-812800" algn="l" rtl="0">
              <a:lnSpc>
                <a:spcPct val="135000"/>
              </a:lnSpc>
              <a:spcBef>
                <a:spcPts val="2700"/>
              </a:spcBef>
              <a:spcAft>
                <a:spcPts val="0"/>
              </a:spcAft>
              <a:buSzPts val="3200"/>
              <a:buFont typeface="Open Sans"/>
              <a:buChar char="●"/>
            </a:pPr>
            <a:r>
              <a:rPr lang="en-US" sz="3200">
                <a:latin typeface="Open Sans"/>
                <a:ea typeface="Open Sans"/>
                <a:cs typeface="Open Sans"/>
                <a:sym typeface="Open Sans"/>
              </a:rPr>
              <a:t>Demand curve can shift due to market conditions, confidence of Dai holders, etc</a:t>
            </a:r>
            <a:endParaRPr sz="3200">
              <a:latin typeface="Open Sans"/>
              <a:ea typeface="Open Sans"/>
              <a:cs typeface="Open Sans"/>
              <a:sym typeface="Open Sans"/>
            </a:endParaRPr>
          </a:p>
          <a:p>
            <a:pPr marL="1219200" lvl="0" indent="-812800" algn="l" rtl="0">
              <a:lnSpc>
                <a:spcPct val="135000"/>
              </a:lnSpc>
              <a:spcBef>
                <a:spcPts val="2700"/>
              </a:spcBef>
              <a:spcAft>
                <a:spcPts val="0"/>
              </a:spcAft>
              <a:buSzPts val="3200"/>
              <a:buFont typeface="Open Sans"/>
              <a:buChar char="●"/>
            </a:pPr>
            <a:r>
              <a:rPr lang="en-US" sz="3200">
                <a:latin typeface="Open Sans"/>
                <a:ea typeface="Open Sans"/>
                <a:cs typeface="Open Sans"/>
                <a:sym typeface="Open Sans"/>
              </a:rPr>
              <a:t>Supply curve is shifted through a permissionless credit factory on Ethereum</a:t>
            </a:r>
            <a:endParaRPr sz="3200">
              <a:latin typeface="Open Sans"/>
              <a:ea typeface="Open Sans"/>
              <a:cs typeface="Open Sans"/>
              <a:sym typeface="Open Sans"/>
            </a:endParaRPr>
          </a:p>
          <a:p>
            <a:pPr marL="1219200" lvl="0" indent="-812800" algn="l" rtl="0">
              <a:lnSpc>
                <a:spcPct val="135000"/>
              </a:lnSpc>
              <a:spcBef>
                <a:spcPts val="2700"/>
              </a:spcBef>
              <a:spcAft>
                <a:spcPts val="0"/>
              </a:spcAft>
              <a:buSzPts val="3200"/>
              <a:buFont typeface="Open Sans"/>
              <a:buChar char="●"/>
            </a:pPr>
            <a:r>
              <a:rPr lang="en-US" sz="3200">
                <a:latin typeface="Open Sans"/>
                <a:ea typeface="Open Sans"/>
                <a:cs typeface="Open Sans"/>
                <a:sym typeface="Open Sans"/>
              </a:rPr>
              <a:t>Any actor can vary the supply of Dai through a Maker Vault</a:t>
            </a:r>
            <a:endParaRPr sz="3200">
              <a:latin typeface="Open Sans"/>
              <a:ea typeface="Open Sans"/>
              <a:cs typeface="Open Sans"/>
              <a:sym typeface="Open Sans"/>
            </a:endParaRPr>
          </a:p>
          <a:p>
            <a:pPr marL="1219200" lvl="0" indent="-844550" algn="l" rtl="0">
              <a:lnSpc>
                <a:spcPct val="135000"/>
              </a:lnSpc>
              <a:spcBef>
                <a:spcPts val="2700"/>
              </a:spcBef>
              <a:spcAft>
                <a:spcPts val="0"/>
              </a:spcAft>
              <a:buSzPts val="3700"/>
              <a:buFont typeface="Open Sans"/>
              <a:buChar char="●"/>
            </a:pPr>
            <a:r>
              <a:rPr lang="en-US" sz="3200">
                <a:latin typeface="Open Sans"/>
                <a:ea typeface="Open Sans"/>
                <a:cs typeface="Open Sans"/>
                <a:sym typeface="Open Sans"/>
              </a:rPr>
              <a:t>The system was built so that these actors are incentivized to shift the supply curve to ensure that the price is close as possible to $1</a:t>
            </a:r>
            <a:br>
              <a:rPr lang="en-US" sz="4800">
                <a:latin typeface="Open Sans"/>
                <a:ea typeface="Open Sans"/>
                <a:cs typeface="Open Sans"/>
                <a:sym typeface="Open Sans"/>
              </a:rPr>
            </a:br>
            <a:endParaRPr sz="5300"/>
          </a:p>
        </p:txBody>
      </p:sp>
      <p:sp>
        <p:nvSpPr>
          <p:cNvPr id="145" name="Google Shape;145;p25"/>
          <p:cNvSpPr txBox="1">
            <a:spLocks noGrp="1"/>
          </p:cNvSpPr>
          <p:nvPr>
            <p:ph type="sldNum" idx="12"/>
          </p:nvPr>
        </p:nvSpPr>
        <p:spPr>
          <a:xfrm>
            <a:off x="21771142" y="12197061"/>
            <a:ext cx="898500" cy="894300"/>
          </a:xfrm>
          <a:prstGeom prst="rect">
            <a:avLst/>
          </a:prstGeom>
        </p:spPr>
        <p:txBody>
          <a:bodyPr spcFirstLastPara="1" wrap="square" lIns="243725" tIns="243725" rIns="243725" bIns="243725" anchor="ctr" anchorCtr="0">
            <a:noAutofit/>
          </a:bodyPr>
          <a:lstStyle/>
          <a:p>
            <a:pPr marL="0" lvl="0" indent="0" algn="r" rtl="0">
              <a:spcBef>
                <a:spcPts val="0"/>
              </a:spcBef>
              <a:spcAft>
                <a:spcPts val="0"/>
              </a:spcAft>
              <a:buClr>
                <a:srgbClr val="737373"/>
              </a:buClr>
              <a:buSzPts val="2700"/>
              <a:buFont typeface="Helvetica Neue"/>
              <a:buNone/>
            </a:pPr>
            <a:fld id="{00000000-1234-1234-1234-123412341234}" type="slidenum">
              <a:rPr lang="en-US"/>
              <a:t>8</a:t>
            </a:fld>
            <a:endParaRPr/>
          </a:p>
        </p:txBody>
      </p:sp>
      <p:sp>
        <p:nvSpPr>
          <p:cNvPr id="146" name="Google Shape;146;p25"/>
          <p:cNvSpPr txBox="1">
            <a:spLocks noGrp="1"/>
          </p:cNvSpPr>
          <p:nvPr>
            <p:ph type="subTitle" idx="1"/>
          </p:nvPr>
        </p:nvSpPr>
        <p:spPr>
          <a:xfrm>
            <a:off x="16104800" y="1172467"/>
            <a:ext cx="7269600" cy="1136100"/>
          </a:xfrm>
          <a:prstGeom prst="rect">
            <a:avLst/>
          </a:prstGeom>
        </p:spPr>
        <p:txBody>
          <a:bodyPr spcFirstLastPara="1" wrap="square" lIns="71425" tIns="71425" rIns="71425" bIns="71425" anchor="t" anchorCtr="0">
            <a:noAutofit/>
          </a:bodyPr>
          <a:lstStyle/>
          <a:p>
            <a:pPr marL="0" lvl="0" indent="0" algn="r" rtl="0">
              <a:spcBef>
                <a:spcPts val="5900"/>
              </a:spcBef>
              <a:spcAft>
                <a:spcPts val="0"/>
              </a:spcAft>
              <a:buNone/>
            </a:pPr>
            <a:r>
              <a:rPr lang="en-US"/>
              <a:t>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6"/>
          <p:cNvSpPr txBox="1"/>
          <p:nvPr/>
        </p:nvSpPr>
        <p:spPr>
          <a:xfrm>
            <a:off x="3048000" y="946811"/>
            <a:ext cx="18288001" cy="1668137"/>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000"/>
              <a:buFont typeface="Helvetica Neue"/>
              <a:buNone/>
            </a:pPr>
            <a:r>
              <a:rPr lang="en-US" sz="10000" b="0" i="0" u="none" strike="noStrike" cap="none">
                <a:solidFill>
                  <a:srgbClr val="434343"/>
                </a:solidFill>
                <a:latin typeface="Helvetica Neue"/>
                <a:ea typeface="Helvetica Neue"/>
                <a:cs typeface="Helvetica Neue"/>
                <a:sym typeface="Helvetica Neue"/>
              </a:rPr>
              <a:t>Bitcoin and Ethereum?</a:t>
            </a:r>
            <a:endParaRPr sz="1400" b="0" i="0" u="none" strike="noStrike" cap="none">
              <a:solidFill>
                <a:srgbClr val="434343"/>
              </a:solidFill>
              <a:latin typeface="Arial"/>
              <a:ea typeface="Arial"/>
              <a:cs typeface="Arial"/>
              <a:sym typeface="Arial"/>
            </a:endParaRPr>
          </a:p>
        </p:txBody>
      </p:sp>
      <p:pic>
        <p:nvPicPr>
          <p:cNvPr id="152" name="Google Shape;152;p26" descr="bitcoin.png"/>
          <p:cNvPicPr preferRelativeResize="0"/>
          <p:nvPr/>
        </p:nvPicPr>
        <p:blipFill rotWithShape="1">
          <a:blip r:embed="rId3">
            <a:alphaModFix/>
          </a:blip>
          <a:srcRect/>
          <a:stretch/>
        </p:blipFill>
        <p:spPr>
          <a:xfrm rot="-614788">
            <a:off x="5737651" y="3059194"/>
            <a:ext cx="1175613" cy="1179545"/>
          </a:xfrm>
          <a:prstGeom prst="rect">
            <a:avLst/>
          </a:prstGeom>
          <a:noFill/>
          <a:ln>
            <a:noFill/>
          </a:ln>
        </p:spPr>
      </p:pic>
      <p:pic>
        <p:nvPicPr>
          <p:cNvPr id="153" name="Google Shape;153;p26" descr="eth.png"/>
          <p:cNvPicPr preferRelativeResize="0"/>
          <p:nvPr/>
        </p:nvPicPr>
        <p:blipFill rotWithShape="1">
          <a:blip r:embed="rId4">
            <a:alphaModFix/>
          </a:blip>
          <a:srcRect/>
          <a:stretch/>
        </p:blipFill>
        <p:spPr>
          <a:xfrm>
            <a:off x="17299795" y="2860612"/>
            <a:ext cx="1576708" cy="1576708"/>
          </a:xfrm>
          <a:prstGeom prst="rect">
            <a:avLst/>
          </a:prstGeom>
          <a:noFill/>
          <a:ln>
            <a:noFill/>
          </a:ln>
        </p:spPr>
      </p:pic>
      <p:pic>
        <p:nvPicPr>
          <p:cNvPr id="154" name="Google Shape;154;p26" descr="Screen Shot 2018-02-05 at 7.47.29 PM.png"/>
          <p:cNvPicPr preferRelativeResize="0"/>
          <p:nvPr/>
        </p:nvPicPr>
        <p:blipFill rotWithShape="1">
          <a:blip r:embed="rId5">
            <a:alphaModFix/>
          </a:blip>
          <a:srcRect/>
          <a:stretch/>
        </p:blipFill>
        <p:spPr>
          <a:xfrm>
            <a:off x="831208" y="4791565"/>
            <a:ext cx="10764867" cy="7935826"/>
          </a:xfrm>
          <a:prstGeom prst="rect">
            <a:avLst/>
          </a:prstGeom>
          <a:noFill/>
          <a:ln>
            <a:noFill/>
          </a:ln>
        </p:spPr>
      </p:pic>
      <p:pic>
        <p:nvPicPr>
          <p:cNvPr id="155" name="Google Shape;155;p26" descr="Screen Shot 2018-02-05 at 7.48.03 PM.png"/>
          <p:cNvPicPr preferRelativeResize="0"/>
          <p:nvPr/>
        </p:nvPicPr>
        <p:blipFill rotWithShape="1">
          <a:blip r:embed="rId6">
            <a:alphaModFix/>
          </a:blip>
          <a:srcRect/>
          <a:stretch/>
        </p:blipFill>
        <p:spPr>
          <a:xfrm>
            <a:off x="12105183" y="4791565"/>
            <a:ext cx="10799117" cy="7935826"/>
          </a:xfrm>
          <a:prstGeom prst="rect">
            <a:avLst/>
          </a:prstGeom>
          <a:noFill/>
          <a:ln>
            <a:noFill/>
          </a:ln>
        </p:spPr>
      </p:pic>
    </p:spTree>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1133</Words>
  <Application>Microsoft Office PowerPoint</Application>
  <PresentationFormat>Custom</PresentationFormat>
  <Paragraphs>193</Paragraphs>
  <Slides>45</Slides>
  <Notes>45</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Open Sans SemiBold</vt:lpstr>
      <vt:lpstr>Helvetica Neue</vt:lpstr>
      <vt:lpstr>Arial Black</vt:lpstr>
      <vt:lpstr>Open Sans</vt:lpstr>
      <vt:lpstr>Arial</vt:lpstr>
      <vt:lpstr>Helvetica Neue Light</vt:lpstr>
      <vt:lpstr>Proxima Nova</vt:lpstr>
      <vt:lpstr>Roboto</vt:lpstr>
      <vt:lpstr>Black</vt:lpstr>
      <vt:lpstr>PowerPoint Presentation</vt:lpstr>
      <vt:lpstr>What is MakerDAO?</vt:lpstr>
      <vt:lpstr>Open Platform For Stability </vt:lpstr>
      <vt:lpstr>1 DAI = $1</vt:lpstr>
      <vt:lpstr>PowerPoint Presentation</vt:lpstr>
      <vt:lpstr>Problem: Instability </vt:lpstr>
      <vt:lpstr>Maker’s Flagship Product</vt:lpstr>
      <vt:lpstr>Dai - Economics</vt:lpstr>
      <vt:lpstr>PowerPoint Presentation</vt:lpstr>
      <vt:lpstr>A Stable Medium of Exchange</vt:lpstr>
      <vt:lpstr>PowerPoint Presentation</vt:lpstr>
      <vt:lpstr>PowerPoint Presentation</vt:lpstr>
      <vt:lpstr>PowerPoint Presentation</vt:lpstr>
      <vt:lpstr>PowerPoint Presentation</vt:lpstr>
      <vt:lpstr>PowerPoint Presentation</vt:lpstr>
      <vt:lpstr>Open Decentralized Credit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Dai Savings Rate</vt:lpstr>
      <vt:lpstr>Diversification</vt:lpstr>
      <vt:lpstr>PowerPoint Presentation</vt:lpstr>
      <vt:lpstr>PowerPoint Presentation</vt:lpstr>
      <vt:lpstr>PowerPoint Presentation</vt:lpstr>
      <vt:lpstr>MKR</vt:lpstr>
      <vt:lpstr>PowerPoint Presentation</vt:lpstr>
      <vt:lpstr>PowerPoint Presentation</vt:lpstr>
      <vt:lpstr>Dai Is Live!</vt:lpstr>
      <vt:lpstr>PowerPoint Presentation</vt:lpstr>
      <vt:lpstr>PowerPoint Presentation</vt:lpstr>
      <vt:lpstr>PowerPoint Presentation</vt:lpstr>
      <vt:lpstr>Remittances</vt:lpstr>
      <vt:lpstr>Invoice Factoring</vt:lpstr>
      <vt:lpstr>Thank you.</vt:lpstr>
      <vt:lpstr>PowerPoint Presentation</vt:lpstr>
      <vt:lpstr>Sai vs Dai</vt:lpstr>
      <vt:lpstr>System Interaction Diagram</vt:lpstr>
      <vt:lpstr>System Interaction Actors</vt:lpstr>
      <vt:lpstr>System Interaction Actors</vt:lpstr>
      <vt:lpstr>System Lines of Defense</vt:lpstr>
      <vt:lpstr>System Lines of Defense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Utrobin</cp:lastModifiedBy>
  <cp:revision>1</cp:revision>
  <dcterms:modified xsi:type="dcterms:W3CDTF">2020-02-26T23:13:14Z</dcterms:modified>
</cp:coreProperties>
</file>